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4" r:id="rId1"/>
  </p:sldMasterIdLst>
  <p:notesMasterIdLst>
    <p:notesMasterId r:id="rId10"/>
  </p:notesMasterIdLst>
  <p:handoutMasterIdLst>
    <p:handoutMasterId r:id="rId11"/>
  </p:handoutMasterIdLst>
  <p:sldIdLst>
    <p:sldId id="269" r:id="rId2"/>
    <p:sldId id="274" r:id="rId3"/>
    <p:sldId id="257" r:id="rId4"/>
    <p:sldId id="270" r:id="rId5"/>
    <p:sldId id="271" r:id="rId6"/>
    <p:sldId id="273" r:id="rId7"/>
    <p:sldId id="258" r:id="rId8"/>
    <p:sldId id="267" r:id="rId9"/>
  </p:sldIdLst>
  <p:sldSz cx="13004800" cy="9753600"/>
  <p:notesSz cx="6858000" cy="9144000"/>
  <p:defaultTextStyle>
    <a:lvl1pPr algn="ctr" defTabSz="584140">
      <a:defRPr sz="3600">
        <a:latin typeface="+mn-lt"/>
        <a:ea typeface="+mn-ea"/>
        <a:cs typeface="+mn-cs"/>
        <a:sym typeface="Helvetica Light"/>
      </a:defRPr>
    </a:lvl1pPr>
    <a:lvl2pPr indent="228577" algn="ctr" defTabSz="584140">
      <a:defRPr sz="3600">
        <a:latin typeface="+mn-lt"/>
        <a:ea typeface="+mn-ea"/>
        <a:cs typeface="+mn-cs"/>
        <a:sym typeface="Helvetica Light"/>
      </a:defRPr>
    </a:lvl2pPr>
    <a:lvl3pPr indent="457152" algn="ctr" defTabSz="584140">
      <a:defRPr sz="3600">
        <a:latin typeface="+mn-lt"/>
        <a:ea typeface="+mn-ea"/>
        <a:cs typeface="+mn-cs"/>
        <a:sym typeface="Helvetica Light"/>
      </a:defRPr>
    </a:lvl3pPr>
    <a:lvl4pPr indent="685729" algn="ctr" defTabSz="584140">
      <a:defRPr sz="3600">
        <a:latin typeface="+mn-lt"/>
        <a:ea typeface="+mn-ea"/>
        <a:cs typeface="+mn-cs"/>
        <a:sym typeface="Helvetica Light"/>
      </a:defRPr>
    </a:lvl4pPr>
    <a:lvl5pPr indent="914307" algn="ctr" defTabSz="584140">
      <a:defRPr sz="3600">
        <a:latin typeface="+mn-lt"/>
        <a:ea typeface="+mn-ea"/>
        <a:cs typeface="+mn-cs"/>
        <a:sym typeface="Helvetica Light"/>
      </a:defRPr>
    </a:lvl5pPr>
    <a:lvl6pPr indent="1142883" algn="ctr" defTabSz="584140">
      <a:defRPr sz="3600">
        <a:latin typeface="+mn-lt"/>
        <a:ea typeface="+mn-ea"/>
        <a:cs typeface="+mn-cs"/>
        <a:sym typeface="Helvetica Light"/>
      </a:defRPr>
    </a:lvl6pPr>
    <a:lvl7pPr indent="1371460" algn="ctr" defTabSz="584140">
      <a:defRPr sz="3600">
        <a:latin typeface="+mn-lt"/>
        <a:ea typeface="+mn-ea"/>
        <a:cs typeface="+mn-cs"/>
        <a:sym typeface="Helvetica Light"/>
      </a:defRPr>
    </a:lvl7pPr>
    <a:lvl8pPr indent="1600038" algn="ctr" defTabSz="584140">
      <a:defRPr sz="3600">
        <a:latin typeface="+mn-lt"/>
        <a:ea typeface="+mn-ea"/>
        <a:cs typeface="+mn-cs"/>
        <a:sym typeface="Helvetica Light"/>
      </a:defRPr>
    </a:lvl8pPr>
    <a:lvl9pPr indent="1828612" algn="ctr" defTabSz="58414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22" y="-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E3BF9-67B4-4965-8B35-A71E5E5895B3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7765-3F74-4E45-84F4-151BE78C4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3191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9308804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77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52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29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07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883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460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038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612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18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18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84200">
              <a:lnSpc>
                <a:spcPct val="100000"/>
              </a:lnSpc>
              <a:defRPr sz="1800"/>
            </a:pPr>
            <a:r>
              <a:rPr sz="2200">
                <a:latin typeface="Lucida Grande"/>
                <a:ea typeface="Lucida Grande"/>
                <a:cs typeface="Lucida Grande"/>
                <a:sym typeface="Lucida Grande"/>
              </a:rPr>
              <a:t>Россия и страны СНГ </a:t>
            </a:r>
          </a:p>
          <a:p>
            <a:pPr lvl="0" defTabSz="584200">
              <a:lnSpc>
                <a:spcPct val="100000"/>
              </a:lnSpc>
              <a:defRPr sz="1800"/>
            </a:pPr>
            <a:r>
              <a:rPr sz="2200">
                <a:latin typeface="Lucida Grande"/>
                <a:ea typeface="Lucida Grande"/>
                <a:cs typeface="Lucida Grande"/>
                <a:sym typeface="Lucida Grande"/>
              </a:rPr>
              <a:t>Крайние точки </a:t>
            </a:r>
          </a:p>
          <a:p>
            <a:pPr lvl="0" defTabSz="584200">
              <a:lnSpc>
                <a:spcPct val="100000"/>
              </a:lnSpc>
              <a:defRPr sz="1800"/>
            </a:pPr>
            <a:r>
              <a:rPr>
                <a:latin typeface="Lucida Grande"/>
                <a:ea typeface="Lucida Grande"/>
                <a:cs typeface="Lucida Grande"/>
                <a:sym typeface="Lucida Grande"/>
              </a:rPr>
              <a:t>Проблемы с интернетом в регионах, дальше от центра и магистралей — хуже, неравномерность покрытия</a:t>
            </a:r>
          </a:p>
          <a:p>
            <a:pPr lvl="0" defTabSz="584200">
              <a:lnSpc>
                <a:spcPct val="100000"/>
              </a:lnSpc>
              <a:defRPr sz="1800"/>
            </a:pPr>
            <a:r>
              <a:rPr>
                <a:latin typeface="Lucida Grande"/>
                <a:ea typeface="Lucida Grande"/>
                <a:cs typeface="Lucida Grande"/>
                <a:sym typeface="Lucida Grande"/>
              </a:rPr>
              <a:t>Йота приходит в регионы получила полосу частот, цены на интернет уменьшаются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84200">
              <a:lnSpc>
                <a:spcPct val="100000"/>
              </a:lnSpc>
              <a:defRPr sz="1800"/>
            </a:pPr>
            <a:r>
              <a:rPr sz="2200">
                <a:latin typeface="Lucida Grande"/>
                <a:ea typeface="Lucida Grande"/>
                <a:cs typeface="Lucida Grande"/>
                <a:sym typeface="Lucida Grande"/>
              </a:rPr>
              <a:t>Что такое</a:t>
            </a:r>
          </a:p>
          <a:p>
            <a:pPr lvl="0" defTabSz="584200">
              <a:lnSpc>
                <a:spcPct val="100000"/>
              </a:lnSpc>
              <a:defRPr sz="1800"/>
            </a:pPr>
            <a:r>
              <a:rPr sz="2200">
                <a:latin typeface="Lucida Grande"/>
                <a:ea typeface="Lucida Grande"/>
                <a:cs typeface="Lucida Grande"/>
                <a:sym typeface="Lucida Grande"/>
              </a:rPr>
              <a:t>Бывает через наземные каналы и спутниковая</a:t>
            </a:r>
          </a:p>
          <a:p>
            <a:pPr lvl="0" defTabSz="584200">
              <a:lnSpc>
                <a:spcPct val="100000"/>
              </a:lnSpc>
              <a:defRPr sz="1800"/>
            </a:pPr>
            <a:r>
              <a:rPr sz="2200">
                <a:latin typeface="Lucida Grande"/>
                <a:ea typeface="Lucida Grande"/>
                <a:cs typeface="Lucida Grande"/>
                <a:sym typeface="Lucida Grande"/>
              </a:rPr>
              <a:t>У нас сейчас наземные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499620"/>
            <a:ext cx="13004800" cy="42539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3004800" cy="54996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772176"/>
            <a:ext cx="13004800" cy="3251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275840"/>
            <a:ext cx="13004800" cy="726101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6064" y="7185845"/>
            <a:ext cx="8017081" cy="1254569"/>
          </a:xfrm>
        </p:spPr>
        <p:txBody>
          <a:bodyPr>
            <a:normAutofit/>
          </a:bodyPr>
          <a:lstStyle>
            <a:lvl1pPr marL="0" indent="0" algn="l">
              <a:buNone/>
              <a:defRPr sz="3100">
                <a:solidFill>
                  <a:schemeClr val="tx2"/>
                </a:solidFill>
              </a:defRPr>
            </a:lvl1pPr>
            <a:lvl2pPr marL="65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2782" y="4454813"/>
            <a:ext cx="10204944" cy="2550282"/>
          </a:xfrm>
          <a:effectLst/>
        </p:spPr>
        <p:txBody>
          <a:bodyPr>
            <a:noAutofit/>
          </a:bodyPr>
          <a:lstStyle>
            <a:lvl1pPr marL="910228" indent="-650164" algn="l">
              <a:defRPr sz="7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09333" y="1040383"/>
            <a:ext cx="9103360" cy="49418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40900" y="535493"/>
            <a:ext cx="2926080" cy="745008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27631" y="1040383"/>
            <a:ext cx="6868319" cy="696139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625600" y="1040384"/>
            <a:ext cx="9103360" cy="4941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99620"/>
            <a:ext cx="13004800" cy="42539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3004800" cy="54996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72176"/>
            <a:ext cx="13004800" cy="3251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275840"/>
            <a:ext cx="13004800" cy="726101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1655" y="3089988"/>
            <a:ext cx="8485925" cy="3446537"/>
          </a:xfrm>
          <a:effectLst/>
        </p:spPr>
        <p:txBody>
          <a:bodyPr anchor="b"/>
          <a:lstStyle>
            <a:lvl1pPr algn="r">
              <a:defRPr sz="65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6356" y="6552904"/>
            <a:ext cx="8491369" cy="1188210"/>
          </a:xfrm>
        </p:spPr>
        <p:txBody>
          <a:bodyPr anchor="t"/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6501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2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4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9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1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3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625598" y="1040383"/>
            <a:ext cx="4759757" cy="4941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606438" y="1040384"/>
            <a:ext cx="4759757" cy="4941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040384"/>
            <a:ext cx="4759757" cy="90988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4726" y="1991576"/>
            <a:ext cx="4759757" cy="390144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9496" y="1040384"/>
            <a:ext cx="4759757" cy="90988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marL="0" lvl="0" indent="0" algn="ctr" defTabSz="1300326" rtl="0" eaLnBrk="1" latinLnBrk="0" hangingPunct="1">
              <a:spcBef>
                <a:spcPct val="20000"/>
              </a:spcBef>
              <a:spcAft>
                <a:spcPts val="427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1989734"/>
            <a:ext cx="4759757" cy="390144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83" y="3142830"/>
            <a:ext cx="5171321" cy="1789857"/>
          </a:xfrm>
          <a:effectLst/>
        </p:spPr>
        <p:txBody>
          <a:bodyPr anchor="b">
            <a:noAutofit/>
          </a:bodyPr>
          <a:lstStyle>
            <a:lvl1pPr marL="325081" indent="-325081" algn="l">
              <a:defRPr sz="40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3001" y="1040384"/>
            <a:ext cx="5713188" cy="6961394"/>
          </a:xfrm>
        </p:spPr>
        <p:txBody>
          <a:bodyPr anchor="ctr"/>
          <a:lstStyle>
            <a:lvl1pPr>
              <a:defRPr sz="31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0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9977" y="4974652"/>
            <a:ext cx="4819428" cy="3042870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99620"/>
            <a:ext cx="13004800" cy="42539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3004800" cy="54996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772176"/>
            <a:ext cx="13004800" cy="3251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275840"/>
            <a:ext cx="13004800" cy="726101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64693" y="1625600"/>
            <a:ext cx="5852160" cy="444843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800"/>
            </a:lvl1pPr>
            <a:lvl2pPr marL="650164" indent="0">
              <a:buNone/>
              <a:defRPr sz="4000"/>
            </a:lvl2pPr>
            <a:lvl3pPr marL="1300326" indent="0">
              <a:buNone/>
              <a:defRPr sz="3400"/>
            </a:lvl3pPr>
            <a:lvl4pPr marL="1950490" indent="0">
              <a:buNone/>
              <a:defRPr sz="2800"/>
            </a:lvl4pPr>
            <a:lvl5pPr marL="2600653" indent="0">
              <a:buNone/>
              <a:defRPr sz="2800"/>
            </a:lvl5pPr>
            <a:lvl6pPr marL="3250816" indent="0">
              <a:buNone/>
              <a:defRPr sz="2800"/>
            </a:lvl6pPr>
            <a:lvl7pPr marL="3900981" indent="0">
              <a:buNone/>
              <a:defRPr sz="2800"/>
            </a:lvl7pPr>
            <a:lvl8pPr marL="4551142" indent="0">
              <a:buNone/>
              <a:defRPr sz="2800"/>
            </a:lvl8pPr>
            <a:lvl9pPr marL="5201307" indent="0">
              <a:buNone/>
              <a:defRPr sz="28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8550" y="1437137"/>
            <a:ext cx="5253851" cy="3076295"/>
          </a:xfrm>
        </p:spPr>
        <p:txBody>
          <a:bodyPr anchor="b"/>
          <a:lstStyle>
            <a:lvl1pPr marL="260066" indent="-260066">
              <a:buFont typeface="Georgia" pitchFamily="18" charset="0"/>
              <a:buChar char="*"/>
              <a:defRPr sz="23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37" y="6349399"/>
            <a:ext cx="9078810" cy="1625600"/>
          </a:xfrm>
        </p:spPr>
        <p:txBody>
          <a:bodyPr anchor="b">
            <a:noAutofit/>
          </a:bodyPr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261013"/>
            <a:ext cx="13004800" cy="249258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3004800" cy="72610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359366"/>
            <a:ext cx="13004800" cy="3251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275840"/>
            <a:ext cx="13004800" cy="726101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0456" y="6218194"/>
            <a:ext cx="9262238" cy="1625600"/>
          </a:xfrm>
          <a:prstGeom prst="rect">
            <a:avLst/>
          </a:prstGeom>
          <a:effectLst/>
        </p:spPr>
        <p:txBody>
          <a:bodyPr vert="horz" lIns="130032" tIns="65017" rIns="130032" bIns="65017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041436"/>
            <a:ext cx="9103360" cy="4941824"/>
          </a:xfrm>
          <a:prstGeom prst="rect">
            <a:avLst/>
          </a:prstGeom>
        </p:spPr>
        <p:txBody>
          <a:bodyPr vert="horz" lIns="130032" tIns="65017" rIns="130032" bIns="650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78240" y="8778244"/>
            <a:ext cx="3576320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6/9/2015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239" y="8778244"/>
            <a:ext cx="4768428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l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8667" y="8778244"/>
            <a:ext cx="2600960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ctr">
              <a:defRPr sz="1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iming>
    <p:tnLst>
      <p:par>
        <p:cTn id="1" dur="indefinite" restart="never" nodeType="tmRoot"/>
      </p:par>
    </p:tnLst>
  </p:timing>
  <p:txStyles>
    <p:titleStyle>
      <a:lvl1pPr marL="455115" indent="-455115" algn="r" defTabSz="1300326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65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5081" indent="-260066" algn="l" defTabSz="1300326" rtl="0" eaLnBrk="1" latinLnBrk="0" hangingPunct="1">
        <a:spcBef>
          <a:spcPct val="20000"/>
        </a:spcBef>
        <a:spcAft>
          <a:spcPts val="4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80196" indent="-260066" algn="l" defTabSz="1300326" rtl="0" eaLnBrk="1" latinLnBrk="0" hangingPunct="1">
        <a:spcBef>
          <a:spcPct val="20000"/>
        </a:spcBef>
        <a:spcAft>
          <a:spcPts val="4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70294" indent="-260066" algn="l" defTabSz="1300326" rtl="0" eaLnBrk="1" latinLnBrk="0" hangingPunct="1">
        <a:spcBef>
          <a:spcPct val="20000"/>
        </a:spcBef>
        <a:spcAft>
          <a:spcPts val="4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60392" indent="-260066" algn="l" defTabSz="1300326" rtl="0" eaLnBrk="1" latinLnBrk="0" hangingPunct="1">
        <a:spcBef>
          <a:spcPct val="20000"/>
        </a:spcBef>
        <a:spcAft>
          <a:spcPts val="4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6497" indent="-260066" algn="l" defTabSz="1300326" rtl="0" eaLnBrk="1" latinLnBrk="0" hangingPunct="1">
        <a:spcBef>
          <a:spcPct val="20000"/>
        </a:spcBef>
        <a:spcAft>
          <a:spcPts val="4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66595" indent="-260066" algn="l" defTabSz="1300326" rtl="0" eaLnBrk="1" latinLnBrk="0" hangingPunct="1">
        <a:spcBef>
          <a:spcPct val="20000"/>
        </a:spcBef>
        <a:spcAft>
          <a:spcPts val="4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795702" indent="-260066" algn="l" defTabSz="1300326" rtl="0" eaLnBrk="1" latinLnBrk="0" hangingPunct="1">
        <a:spcBef>
          <a:spcPct val="20000"/>
        </a:spcBef>
        <a:spcAft>
          <a:spcPts val="4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50816" indent="-260066" algn="l" defTabSz="1300326" rtl="0" eaLnBrk="1" latinLnBrk="0" hangingPunct="1">
        <a:spcBef>
          <a:spcPct val="20000"/>
        </a:spcBef>
        <a:spcAft>
          <a:spcPts val="4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79924" indent="-260066" algn="l" defTabSz="1300326" rtl="0" eaLnBrk="1" latinLnBrk="0" hangingPunct="1">
        <a:spcBef>
          <a:spcPct val="20000"/>
        </a:spcBef>
        <a:spcAft>
          <a:spcPts val="4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p24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6444" y="2068488"/>
            <a:ext cx="4911902" cy="830987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r>
              <a:rPr lang="ru-RU" sz="4800" dirty="0" err="1"/>
              <a:t>КиноТехнология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45730" y="5452866"/>
            <a:ext cx="3113332" cy="646321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r>
              <a:rPr lang="en-US" dirty="0"/>
              <a:t>IT-</a:t>
            </a:r>
            <a:r>
              <a:rPr lang="ru-RU" dirty="0"/>
              <a:t>аутсорсинг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06058" y="7685111"/>
            <a:ext cx="9598744" cy="2068489"/>
          </a:xfrm>
        </p:spPr>
        <p:txBody>
          <a:bodyPr/>
          <a:lstStyle/>
          <a:p>
            <a:r>
              <a:rPr lang="ru-RU" dirty="0" err="1" smtClean="0"/>
              <a:t>КиноТехнология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08556" y="3811707"/>
            <a:ext cx="11187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"</a:t>
            </a:r>
            <a:r>
              <a:rPr lang="ru-RU" dirty="0" smtClean="0"/>
              <a:t>Кинотеатр - робот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комплексное </a:t>
            </a:r>
            <a:r>
              <a:rPr lang="ru-RU" dirty="0"/>
              <a:t>сокращение операционных расходов"</a:t>
            </a:r>
          </a:p>
        </p:txBody>
      </p:sp>
    </p:spTree>
    <p:extLst>
      <p:ext uri="{BB962C8B-B14F-4D97-AF65-F5344CB8AC3E}">
        <p14:creationId xmlns:p14="http://schemas.microsoft.com/office/powerpoint/2010/main" val="25422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6444" y="2068488"/>
            <a:ext cx="4911902" cy="830987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r>
              <a:rPr lang="ru-RU" sz="4800" dirty="0" err="1"/>
              <a:t>КиноТехнология</a:t>
            </a:r>
            <a:endParaRPr lang="ru-RU" sz="48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06058" y="7685111"/>
            <a:ext cx="9598744" cy="2068489"/>
          </a:xfrm>
        </p:spPr>
        <p:txBody>
          <a:bodyPr/>
          <a:lstStyle/>
          <a:p>
            <a:r>
              <a:rPr lang="ru-RU" dirty="0" err="1" smtClean="0"/>
              <a:t>КиноТехнология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98324" y="3811707"/>
            <a:ext cx="110081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Компания</a:t>
            </a:r>
            <a:r>
              <a:rPr lang="ru-RU" sz="2000" b="1" dirty="0" smtClean="0"/>
              <a:t> </a:t>
            </a:r>
            <a:r>
              <a:rPr lang="ru-RU" sz="2000" dirty="0" err="1"/>
              <a:t>КиноТехнология</a:t>
            </a:r>
            <a:endParaRPr lang="ru-RU" sz="2000" dirty="0"/>
          </a:p>
          <a:p>
            <a:r>
              <a:rPr lang="ru-RU" sz="2000" dirty="0" smtClean="0"/>
              <a:t> </a:t>
            </a:r>
            <a:r>
              <a:rPr lang="ru-RU" sz="2000" dirty="0"/>
              <a:t>разрабатывает информационно-аналитические системы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 приложения для автоматизации бизнес-процессов, коннекторы для бизнес-приложений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позволяющие компаниям эффективно управлять </a:t>
            </a:r>
            <a:endParaRPr lang="ru-RU" sz="2000" dirty="0" smtClean="0"/>
          </a:p>
          <a:p>
            <a:r>
              <a:rPr lang="ru-RU" sz="2000" dirty="0" smtClean="0"/>
              <a:t>бизнес-процессами </a:t>
            </a:r>
            <a:r>
              <a:rPr lang="ru-RU" sz="2000" dirty="0"/>
              <a:t>и ресурсами. Одной из ключевых компетенций  </a:t>
            </a:r>
            <a:endParaRPr lang="ru-RU" sz="2000" dirty="0" smtClean="0"/>
          </a:p>
          <a:p>
            <a:r>
              <a:rPr lang="ru-RU" sz="2000" dirty="0" smtClean="0"/>
              <a:t>компании </a:t>
            </a:r>
            <a:r>
              <a:rPr lang="ru-RU" sz="2000" dirty="0"/>
              <a:t>является разработка заказного программного обеспечения.</a:t>
            </a:r>
          </a:p>
        </p:txBody>
      </p:sp>
    </p:spTree>
    <p:extLst>
      <p:ext uri="{BB962C8B-B14F-4D97-AF65-F5344CB8AC3E}">
        <p14:creationId xmlns:p14="http://schemas.microsoft.com/office/powerpoint/2010/main" val="23025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1101800" y="544124"/>
            <a:ext cx="10513168" cy="395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70000"/>
              </a:lnSpc>
              <a:defRPr sz="4500">
                <a:latin typeface="PFHighwaySansPro-Medium"/>
                <a:ea typeface="PFHighwaySansPro-Medium"/>
                <a:cs typeface="PFHighwaySansPro-Medium"/>
                <a:sym typeface="PFHighwaySansPro-Medium"/>
              </a:defRPr>
            </a:lvl1pPr>
          </a:lstStyle>
          <a:p>
            <a:pPr lvl="0" algn="ctr">
              <a:defRPr sz="1800"/>
            </a:pPr>
            <a:r>
              <a:rPr lang="ru-RU" sz="3600" dirty="0" smtClean="0"/>
              <a:t>Текущая ситуация в кинотеатре</a:t>
            </a:r>
            <a:endParaRPr sz="3600" dirty="0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3406058" y="7685111"/>
            <a:ext cx="9598744" cy="2068489"/>
          </a:xfrm>
          <a:prstGeom prst="rect">
            <a:avLst/>
          </a:prstGeom>
          <a:effectLst/>
        </p:spPr>
        <p:txBody>
          <a:bodyPr vert="horz" lIns="130032" tIns="65017" rIns="130032" bIns="65017" rtlCol="0" anchor="t" anchorCtr="0">
            <a:noAutofit/>
          </a:bodyPr>
          <a:lstStyle>
            <a:lvl1pPr marL="455115" indent="-455115" algn="r" defTabSz="1300326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65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err="1" smtClean="0"/>
              <a:t>КиноТехнология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139922"/>
              </p:ext>
            </p:extLst>
          </p:nvPr>
        </p:nvGraphicFramePr>
        <p:xfrm>
          <a:off x="885776" y="1852464"/>
          <a:ext cx="10585176" cy="5184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2588"/>
                <a:gridCol w="5292588"/>
              </a:tblGrid>
              <a:tr h="2767079">
                <a:tc>
                  <a:txBody>
                    <a:bodyPr/>
                    <a:lstStyle/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ИНВЕСТИЦИИ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Вложения в открытие кинотеатра, являются ключевым вопросом для собственника этого бизнеса.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Какой кинотеатр нужен – премиум класса, стандартный или бюджетный?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 создания бизнес-модели.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Какие средства использовать,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или заемные?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Сколько потребуется средств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поддержку данного бизнеса?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ПЕРСОНАЛ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Большой штат сотрудников.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Постоянный контроль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управляющих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персоналом (уходят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отпуск, 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болеют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прекращают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работу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Неравномерная загруженность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 или иных сотрудников.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17498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Дополнительная головная боль для собственника кинотеатра.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Купив оборудование, далее постоянно приходится еще и заботится о его текущем состоянии.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Заключение большого количества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Договоров, дополнительные сотрудники.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ПРОДАЖИ</a:t>
                      </a:r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200" dirty="0" smtClean="0"/>
                        <a:t>Вопрос заполняемости залов.</a:t>
                      </a:r>
                    </a:p>
                    <a:p>
                      <a:r>
                        <a:rPr lang="ru-RU" sz="1200" dirty="0" smtClean="0"/>
                        <a:t>Вопрос достаточности</a:t>
                      </a:r>
                      <a:r>
                        <a:rPr lang="ru-RU" sz="1200" baseline="0" dirty="0" smtClean="0"/>
                        <a:t> репертуара и его качества.</a:t>
                      </a:r>
                    </a:p>
                    <a:p>
                      <a:r>
                        <a:rPr lang="ru-RU" sz="1200" baseline="0" dirty="0" smtClean="0"/>
                        <a:t>Наполненность Бара.</a:t>
                      </a:r>
                    </a:p>
                    <a:p>
                      <a:r>
                        <a:rPr lang="ru-RU" sz="1200" baseline="0" dirty="0" smtClean="0"/>
                        <a:t>Маркетинг и реклама.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96" y="3076599"/>
            <a:ext cx="2399928" cy="154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84" y="5412084"/>
            <a:ext cx="1607840" cy="160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48" y="2690704"/>
            <a:ext cx="2717144" cy="19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633" y="5362661"/>
            <a:ext cx="2861160" cy="163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1101800" y="544124"/>
            <a:ext cx="10513168" cy="395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70000"/>
              </a:lnSpc>
              <a:defRPr sz="4500">
                <a:latin typeface="PFHighwaySansPro-Medium"/>
                <a:ea typeface="PFHighwaySansPro-Medium"/>
                <a:cs typeface="PFHighwaySansPro-Medium"/>
                <a:sym typeface="PFHighwaySansPro-Medium"/>
              </a:defRPr>
            </a:lvl1pPr>
          </a:lstStyle>
          <a:p>
            <a:pPr lvl="0" algn="ctr">
              <a:defRPr sz="1800"/>
            </a:pPr>
            <a:r>
              <a:rPr lang="ru-RU" sz="3600" dirty="0" smtClean="0"/>
              <a:t>Наш взгляд на решение</a:t>
            </a:r>
            <a:endParaRPr sz="3600" dirty="0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3406058" y="7685111"/>
            <a:ext cx="9598744" cy="2068489"/>
          </a:xfrm>
          <a:prstGeom prst="rect">
            <a:avLst/>
          </a:prstGeom>
          <a:effectLst/>
        </p:spPr>
        <p:txBody>
          <a:bodyPr vert="horz" lIns="130032" tIns="65017" rIns="130032" bIns="65017" rtlCol="0" anchor="t" anchorCtr="0">
            <a:noAutofit/>
          </a:bodyPr>
          <a:lstStyle>
            <a:lvl1pPr marL="455115" indent="-455115" algn="r" defTabSz="1300326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65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err="1" smtClean="0"/>
              <a:t>КиноТехнология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47972"/>
              </p:ext>
            </p:extLst>
          </p:nvPr>
        </p:nvGraphicFramePr>
        <p:xfrm>
          <a:off x="885776" y="1852464"/>
          <a:ext cx="10585176" cy="5184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2588"/>
                <a:gridCol w="5292588"/>
              </a:tblGrid>
              <a:tr h="2767079">
                <a:tc>
                  <a:txBody>
                    <a:bodyPr/>
                    <a:lstStyle/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ИНВЕСТИЦИИ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Помощь разработке инвестиционной программы и концепции.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оптимизации капитальных расходов, посредством увеличения операционных расходов и наоборот.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схем кредитования,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рассрочек, обратного (возвратного)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лизинга оборудования.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ПЕРСОНАЛ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Минимальный штат сотрудников. Сокращение ФОТ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Специалисты работают 24/7/365.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Высококвалифицированные кадры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17498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Минимизация договоров обслуживания.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 «Одним окном»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ПРОДАЖИ</a:t>
                      </a:r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200" dirty="0" smtClean="0"/>
                        <a:t>Возможность собственнику и управляющему</a:t>
                      </a:r>
                    </a:p>
                    <a:p>
                      <a:r>
                        <a:rPr lang="ru-RU" sz="1200" baseline="0" dirty="0" smtClean="0"/>
                        <a:t>Сконцентрироваться на основном –</a:t>
                      </a:r>
                    </a:p>
                    <a:p>
                      <a:r>
                        <a:rPr lang="ru-RU" sz="1200" baseline="0" dirty="0" smtClean="0"/>
                        <a:t>Предоставлении качественной услуги кинопоказа</a:t>
                      </a:r>
                    </a:p>
                    <a:p>
                      <a:r>
                        <a:rPr lang="ru-RU" sz="1200" baseline="0" dirty="0" smtClean="0"/>
                        <a:t>Зрителю!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 descr="4 &amp;pcy;&amp;rcy;&amp;ocy;&amp;scy;&amp;tcy;&amp;ycy;&amp;khcy; &amp;scy;&amp;pcy;&amp;ocy;&amp;scy;&amp;ocy;&amp;bcy;&amp;acy; &amp;ucy;&amp;vcy;&amp;iecy;&amp;lcy;&amp;icy;&amp;chcy;&amp;icy;&amp;tcy;&amp;softcy; &amp;pcy;&amp;rcy;&amp;icy;&amp;bcy;&amp;ycy;&amp;lcy;&amp;softcy; &amp;scy; &amp;pcy;&amp;rcy;&amp;ocy;&amp;dcy;&amp;acy;&amp;zhcy;&amp;icy; &amp;ucy;&amp;scy;&amp;lcy;&amp;ucy;&amp;gcy; &amp;ncy;&amp;acy; 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616" y="4228648"/>
            <a:ext cx="338861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646" y="2811534"/>
            <a:ext cx="2588518" cy="172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127" y="3120009"/>
            <a:ext cx="2105359" cy="149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44" y="5066095"/>
            <a:ext cx="1962604" cy="192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3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1101800" y="544124"/>
            <a:ext cx="10513168" cy="395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70000"/>
              </a:lnSpc>
              <a:defRPr sz="4500">
                <a:latin typeface="PFHighwaySansPro-Medium"/>
                <a:ea typeface="PFHighwaySansPro-Medium"/>
                <a:cs typeface="PFHighwaySansPro-Medium"/>
                <a:sym typeface="PFHighwaySansPro-Medium"/>
              </a:defRPr>
            </a:lvl1pPr>
          </a:lstStyle>
          <a:p>
            <a:pPr lvl="0" algn="ctr">
              <a:defRPr sz="1800"/>
            </a:pPr>
            <a:r>
              <a:rPr lang="ru-RU" sz="3600" dirty="0" smtClean="0"/>
              <a:t>Оптимальная ситуация в кинотеатре</a:t>
            </a:r>
            <a:endParaRPr sz="3600" dirty="0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3406058" y="7685111"/>
            <a:ext cx="9598744" cy="2068489"/>
          </a:xfrm>
          <a:prstGeom prst="rect">
            <a:avLst/>
          </a:prstGeom>
          <a:effectLst/>
        </p:spPr>
        <p:txBody>
          <a:bodyPr vert="horz" lIns="130032" tIns="65017" rIns="130032" bIns="65017" rtlCol="0" anchor="t" anchorCtr="0">
            <a:noAutofit/>
          </a:bodyPr>
          <a:lstStyle>
            <a:lvl1pPr marL="455115" indent="-455115" algn="r" defTabSz="1300326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65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err="1" smtClean="0"/>
              <a:t>КиноТехнология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54425"/>
              </p:ext>
            </p:extLst>
          </p:nvPr>
        </p:nvGraphicFramePr>
        <p:xfrm>
          <a:off x="885776" y="1852464"/>
          <a:ext cx="10585176" cy="5184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2588"/>
                <a:gridCol w="5292588"/>
              </a:tblGrid>
              <a:tr h="2767079">
                <a:tc>
                  <a:txBody>
                    <a:bodyPr/>
                    <a:lstStyle/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ИНВЕСТИЦИИ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 имеете четкий план расходов, строго ограниченное количество договоров, ваши подрядчики и исполнители работают по отлаженной схеме.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 дополнительных и непредвиденных расходов.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ПЕРСОНАЛ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Работники понимают свои задачи, выполняют свой круг задач, понимают форму и сроки отчетов.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17498">
                <a:tc>
                  <a:txBody>
                    <a:bodyPr/>
                    <a:lstStyle/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 оборудование находится на обслуживании и ответственность за его работоспособность несет специализированная компания.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dirty="0" smtClean="0"/>
                    </a:p>
                    <a:p>
                      <a:pPr algn="r"/>
                      <a:endParaRPr lang="ru-RU" sz="1200" dirty="0" smtClean="0"/>
                    </a:p>
                    <a:p>
                      <a:pPr algn="r"/>
                      <a:endParaRPr lang="ru-RU" sz="1200" dirty="0" smtClean="0"/>
                    </a:p>
                    <a:p>
                      <a:pPr algn="r"/>
                      <a:endParaRPr lang="ru-RU" sz="1200" dirty="0" smtClean="0"/>
                    </a:p>
                    <a:p>
                      <a:pPr algn="r"/>
                      <a:endParaRPr lang="ru-RU" sz="1200" dirty="0" smtClean="0"/>
                    </a:p>
                    <a:p>
                      <a:pPr algn="r"/>
                      <a:endParaRPr lang="ru-RU" sz="1200" dirty="0" smtClean="0"/>
                    </a:p>
                    <a:p>
                      <a:pPr algn="r"/>
                      <a:r>
                        <a:rPr lang="ru-RU" sz="1200" dirty="0" smtClean="0"/>
                        <a:t>ПРОДАЖИ</a:t>
                      </a:r>
                      <a:endParaRPr lang="ru-RU" sz="1200" baseline="0" dirty="0" smtClean="0"/>
                    </a:p>
                    <a:p>
                      <a:pPr algn="r"/>
                      <a:endParaRPr lang="ru-RU" sz="1200" baseline="0" dirty="0" smtClean="0"/>
                    </a:p>
                    <a:p>
                      <a:pPr algn="r"/>
                      <a:r>
                        <a:rPr lang="ru-RU" sz="1200" dirty="0" smtClean="0"/>
                        <a:t>Весь персонал</a:t>
                      </a:r>
                      <a:r>
                        <a:rPr lang="ru-RU" sz="1200" baseline="0" dirty="0" smtClean="0"/>
                        <a:t> кинотеатра сконцентрирован на предоставлении максимально качественных услуг</a:t>
                      </a:r>
                    </a:p>
                    <a:p>
                      <a:pPr algn="r"/>
                      <a:r>
                        <a:rPr lang="ru-RU" sz="1200" baseline="0" dirty="0" smtClean="0"/>
                        <a:t>Управление сосредоточено на своем основном бизнесе.</a:t>
                      </a:r>
                    </a:p>
                    <a:p>
                      <a:pPr algn="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8" descr="&amp;Dcy;&amp;acy;&amp;shcy;&amp;acy; &amp;SHcy;&amp;ocy;&amp;rcy;&amp;icy;&amp;ncy;&amp;acy; &amp;khcy;&amp;ocy;&amp;chcy;&amp;iecy;&amp;tcy; : &amp;Pcy;&amp;ocy;&amp;scy;&amp;mcy;&amp;ocy;&amp;tcy;&amp;rcy;&amp;iecy;&amp;tcy;&amp;softcy; &amp;kcy;&amp;icy;&amp;ncy;&amp;ocy; &amp;vcy; &amp;pcy;&amp;ucy;&amp;scy;&amp;tcy;&amp;ocy;&amp;mcy; &amp;kcy;&amp;icy;&amp;ncy;&amp;ocy;&amp;tcy;&amp;iecy;&amp;acy;&amp;tcy;&amp;rcy;&amp;iecy; (&amp;kcy;&amp;icy;&amp;ncy;&amp;ocy;&amp;tcy;&amp;iecy;&amp;acy;&amp;tcy;&amp;rcy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120" y="3240013"/>
            <a:ext cx="4320480" cy="286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8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1101800" y="544124"/>
            <a:ext cx="10513168" cy="395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70000"/>
              </a:lnSpc>
              <a:defRPr sz="4500">
                <a:latin typeface="PFHighwaySansPro-Medium"/>
                <a:ea typeface="PFHighwaySansPro-Medium"/>
                <a:cs typeface="PFHighwaySansPro-Medium"/>
                <a:sym typeface="PFHighwaySansPro-Medium"/>
              </a:defRPr>
            </a:lvl1pPr>
          </a:lstStyle>
          <a:p>
            <a:pPr lvl="0" algn="ctr">
              <a:defRPr sz="1800"/>
            </a:pPr>
            <a:r>
              <a:rPr lang="ru-RU" sz="3600" dirty="0" smtClean="0"/>
              <a:t>Решение для профессионалов в Кино</a:t>
            </a:r>
            <a:endParaRPr sz="3600" dirty="0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3406058" y="7685111"/>
            <a:ext cx="9598744" cy="2068489"/>
          </a:xfrm>
          <a:prstGeom prst="rect">
            <a:avLst/>
          </a:prstGeom>
          <a:effectLst/>
        </p:spPr>
        <p:txBody>
          <a:bodyPr vert="horz" lIns="130032" tIns="65017" rIns="130032" bIns="65017" rtlCol="0" anchor="t" anchorCtr="0">
            <a:noAutofit/>
          </a:bodyPr>
          <a:lstStyle>
            <a:lvl1pPr marL="455115" indent="-455115" algn="r" defTabSz="1300326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65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err="1" smtClean="0"/>
              <a:t>КиноТехнология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30949"/>
              </p:ext>
            </p:extLst>
          </p:nvPr>
        </p:nvGraphicFramePr>
        <p:xfrm>
          <a:off x="885776" y="2500535"/>
          <a:ext cx="6696744" cy="50405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2341"/>
                <a:gridCol w="3624403"/>
              </a:tblGrid>
              <a:tr h="2160241">
                <a:tc>
                  <a:txBody>
                    <a:bodyPr/>
                    <a:lstStyle/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Продажи услуг и расходных материалов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Стабильный денежный поток </a:t>
                      </a:r>
                      <a:endParaRPr lang="ru-RU" sz="2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Оптимизация разнотипных договоров и отчетов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Прозрачная система взаимоотношений 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80320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продаж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Новые клиенты – даже использующие оборудование и решения, приобретенные у конкурентов </a:t>
                      </a:r>
                      <a:endParaRPr lang="ru-RU" sz="2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Оптимизация и прогнозирование</a:t>
                      </a:r>
                      <a:r>
                        <a:rPr lang="ru-RU" sz="1200" baseline="0" dirty="0" smtClean="0"/>
                        <a:t> Сервиса</a:t>
                      </a:r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Сокращение расходов на обслуживание, сокращение выездов к клиенту, возможность повысить качество оказания услуг. </a:t>
                      </a:r>
                      <a:endParaRPr lang="ru-RU" sz="2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556892"/>
              </p:ext>
            </p:extLst>
          </p:nvPr>
        </p:nvGraphicFramePr>
        <p:xfrm>
          <a:off x="2181920" y="1204392"/>
          <a:ext cx="8669867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Бонусы и возможности </a:t>
                      </a:r>
                      <a:r>
                        <a:rPr lang="ru-RU" dirty="0" smtClean="0"/>
                        <a:t>системы, для компаний</a:t>
                      </a:r>
                      <a:r>
                        <a:rPr lang="ru-RU" baseline="0" dirty="0" smtClean="0"/>
                        <a:t> ориентированных на сервисы для кинотеатров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20" y="2500536"/>
            <a:ext cx="432048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511" y="4660775"/>
            <a:ext cx="4308489" cy="287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7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8"/>
          <p:cNvSpPr txBox="1">
            <a:spLocks/>
          </p:cNvSpPr>
          <p:nvPr/>
        </p:nvSpPr>
        <p:spPr>
          <a:xfrm>
            <a:off x="3374933" y="7699218"/>
            <a:ext cx="9598744" cy="2068489"/>
          </a:xfrm>
          <a:prstGeom prst="rect">
            <a:avLst/>
          </a:prstGeom>
        </p:spPr>
        <p:txBody>
          <a:bodyPr/>
          <a:lstStyle>
            <a:lvl1pPr marL="455115" indent="-455115" algn="r" defTabSz="1300326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65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err="1" smtClean="0"/>
              <a:t>КиноТехнология</a:t>
            </a:r>
            <a:endParaRPr lang="ru-RU" dirty="0"/>
          </a:p>
        </p:txBody>
      </p:sp>
      <p:sp>
        <p:nvSpPr>
          <p:cNvPr id="8" name="Shape 164"/>
          <p:cNvSpPr/>
          <p:nvPr/>
        </p:nvSpPr>
        <p:spPr>
          <a:xfrm>
            <a:off x="1130300" y="232761"/>
            <a:ext cx="107315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300">
                <a:latin typeface="PFHighwaySansPro-Medium"/>
                <a:ea typeface="PFHighwaySansPro-Medium"/>
                <a:cs typeface="PFHighwaySansPro-Medium"/>
                <a:sym typeface="PFHighwaySansPro-Medium"/>
              </a:defRPr>
            </a:lvl1pPr>
          </a:lstStyle>
          <a:p>
            <a:r>
              <a:rPr lang="ru-RU" sz="3600" dirty="0" smtClean="0"/>
              <a:t>Бонусы </a:t>
            </a:r>
            <a:r>
              <a:rPr lang="ru-RU" sz="3600" dirty="0"/>
              <a:t>и возможности системы</a:t>
            </a:r>
            <a:endParaRPr lang="ru-RU" sz="36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68890"/>
              </p:ext>
            </p:extLst>
          </p:nvPr>
        </p:nvGraphicFramePr>
        <p:xfrm>
          <a:off x="1163542" y="1996480"/>
          <a:ext cx="10585176" cy="5244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2588"/>
                <a:gridCol w="5292588"/>
              </a:tblGrid>
              <a:tr h="25922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Планирование и организация; 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ru-RU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Разработка, приобретение и внедрение; 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ru-RU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Обслуживание, эксплуатация и сопровождение. 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ru-RU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Замена расходных материалов (фильтры, лампы)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ru-RU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за техническим состоянием оборудования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стратегией 	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архитектурой предприятия 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инновациями 	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бюджетом и затратами 	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персоналом 	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соглашениями об ИТ-услугах ( SLA) 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подрядчиками 	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качеством 	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рисками 	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безопасностью </a:t>
                      </a:r>
                      <a:endParaRPr lang="ru-RU" sz="2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592288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ВСЕГО СПЕКТРА ПРОИЗВОДИТЕЛЕЙ КИНОПРОЕКЦИОННОГО И IT ОБОРУДОВАНИЯ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Имеем опыт работы с оборудованием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Christie, Barco,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Nec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Kinoton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Dolby,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Doremi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GDC, Sony,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Qube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JBL, Electro-Voice, Crown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др.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Инженеры компании имеют многолетний опыт внедрения ПО UCS R-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Keeper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UCS Премьера, ПО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Тикет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Софт,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iiko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Софтмеханика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Тиллипад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др.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Сертифицированные специалисты по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Microsoft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Oracle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также 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OpenSource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решений и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Linux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обеспечивают отказоустойчивую работу серверов, баз данных, сетевого оборудования и подбирают решения под конкретную ситуацию.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программами и проектами 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выявлением требований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выбором и внедрением решений 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доступностью и мощностью 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изменениями 	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знаниями 	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активами 	 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конфигурациями 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эксплуатацией 	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запросами на обслуживание и инцидентами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проблемами 	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непрерывностью 		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контролями бизнес-процессов 	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91232" y="1238155"/>
            <a:ext cx="1728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Бонусы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65545" y="1238155"/>
            <a:ext cx="3018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Возможности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977900" y="2716560"/>
            <a:ext cx="110490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6200">
                <a:latin typeface="PFHighwaySansPro-Medium"/>
                <a:ea typeface="PFHighwaySansPro-Medium"/>
                <a:cs typeface="PFHighwaySansPro-Medium"/>
                <a:sym typeface="PFHighwaySansPro-Medium"/>
              </a:defRPr>
            </a:lvl1pPr>
          </a:lstStyle>
          <a:p>
            <a:pPr lvl="0">
              <a:defRPr sz="1800"/>
            </a:pPr>
            <a:r>
              <a:rPr lang="ru-RU" sz="6500" dirty="0" smtClean="0"/>
              <a:t>Спасибо за Ваше внимание!</a:t>
            </a:r>
            <a:endParaRPr sz="6300" dirty="0"/>
          </a:p>
        </p:txBody>
      </p:sp>
      <p:sp>
        <p:nvSpPr>
          <p:cNvPr id="198" name="Shape 198"/>
          <p:cNvSpPr/>
          <p:nvPr/>
        </p:nvSpPr>
        <p:spPr>
          <a:xfrm>
            <a:off x="977900" y="5565686"/>
            <a:ext cx="11049000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lang="en-US" sz="3800" dirty="0" smtClean="0">
                <a:latin typeface="PFHighwaySansPro-Regular"/>
                <a:ea typeface="PFHighwaySansPro-Regular"/>
                <a:cs typeface="PFHighwaySansPro-Regular"/>
                <a:sym typeface="PFHighwaySansPro-Regular"/>
              </a:rPr>
              <a:t>                                                       </a:t>
            </a:r>
            <a:r>
              <a:rPr lang="ru-RU" sz="3800" dirty="0" smtClean="0">
                <a:latin typeface="PFHighwaySansPro-Regular"/>
                <a:ea typeface="PFHighwaySansPro-Regular"/>
                <a:cs typeface="PFHighwaySansPro-Regular"/>
                <a:sym typeface="PFHighwaySansPro-Regular"/>
              </a:rPr>
              <a:t>Вадим Никишин</a:t>
            </a:r>
            <a:endParaRPr sz="3800" u="sng" dirty="0">
              <a:latin typeface="PFHighwaySansPro-Regular"/>
              <a:ea typeface="PFHighwaySansPro-Regular"/>
              <a:cs typeface="PFHighwaySansPro-Regular"/>
              <a:sym typeface="PFHighwaySansPro-Regular"/>
              <a:hlinkClick r:id="rId3"/>
            </a:endParaRPr>
          </a:p>
        </p:txBody>
      </p:sp>
      <p:sp>
        <p:nvSpPr>
          <p:cNvPr id="4" name="Заголовок 8"/>
          <p:cNvSpPr txBox="1">
            <a:spLocks/>
          </p:cNvSpPr>
          <p:nvPr/>
        </p:nvSpPr>
        <p:spPr>
          <a:xfrm>
            <a:off x="3406058" y="7685111"/>
            <a:ext cx="9598744" cy="2068489"/>
          </a:xfrm>
          <a:prstGeom prst="rect">
            <a:avLst/>
          </a:prstGeom>
        </p:spPr>
        <p:txBody>
          <a:bodyPr/>
          <a:lstStyle>
            <a:lvl1pPr marL="455115" indent="-455115" algn="r" defTabSz="1300326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65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err="1" smtClean="0"/>
              <a:t>КиноТехнология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77900" y="6749008"/>
            <a:ext cx="11285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r>
              <a:rPr lang="en-US" dirty="0" smtClean="0"/>
              <a:t>-</a:t>
            </a:r>
            <a:r>
              <a:rPr lang="ru-RU" dirty="0" smtClean="0"/>
              <a:t>916-602-4679 </a:t>
            </a:r>
            <a:r>
              <a:rPr lang="en-US" dirty="0" smtClean="0"/>
              <a:t>                  vadim@kinotechnology.ru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555</Words>
  <Application>Microsoft Office PowerPoint</Application>
  <PresentationFormat>Произвольный</PresentationFormat>
  <Paragraphs>175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КиноТехнология</vt:lpstr>
      <vt:lpstr>КиноТехнология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Asus K56C</cp:lastModifiedBy>
  <cp:revision>28</cp:revision>
  <dcterms:modified xsi:type="dcterms:W3CDTF">2015-06-09T05:27:29Z</dcterms:modified>
</cp:coreProperties>
</file>