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88" r:id="rId2"/>
  </p:sldMasterIdLst>
  <p:notesMasterIdLst>
    <p:notesMasterId r:id="rId21"/>
  </p:notesMasterIdLst>
  <p:handoutMasterIdLst>
    <p:handoutMasterId r:id="rId22"/>
  </p:handoutMasterIdLst>
  <p:sldIdLst>
    <p:sldId id="273" r:id="rId3"/>
    <p:sldId id="278" r:id="rId4"/>
    <p:sldId id="259" r:id="rId5"/>
    <p:sldId id="280" r:id="rId6"/>
    <p:sldId id="281" r:id="rId7"/>
    <p:sldId id="262" r:id="rId8"/>
    <p:sldId id="263" r:id="rId9"/>
    <p:sldId id="264" r:id="rId10"/>
    <p:sldId id="282" r:id="rId11"/>
    <p:sldId id="283" r:id="rId12"/>
    <p:sldId id="274" r:id="rId13"/>
    <p:sldId id="265" r:id="rId14"/>
    <p:sldId id="275" r:id="rId15"/>
    <p:sldId id="266" r:id="rId16"/>
    <p:sldId id="276" r:id="rId17"/>
    <p:sldId id="268" r:id="rId18"/>
    <p:sldId id="270" r:id="rId19"/>
    <p:sldId id="272" r:id="rId20"/>
  </p:sldIdLst>
  <p:sldSz cx="9144000" cy="5143500" type="screen16x9"/>
  <p:notesSz cx="6858000" cy="9144000"/>
  <p:defaultTextStyle>
    <a:defPPr>
      <a:defRPr lang="en-US"/>
    </a:defPPr>
    <a:lvl1pPr marL="0" algn="l" defTabSz="68589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46" algn="l" defTabSz="68589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91" algn="l" defTabSz="68589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837" algn="l" defTabSz="68589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783" algn="l" defTabSz="68589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729" algn="l" defTabSz="68589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674" algn="l" defTabSz="68589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620" algn="l" defTabSz="68589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566" algn="l" defTabSz="68589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996"/>
    <a:srgbClr val="52C5D2"/>
    <a:srgbClr val="8E0B56"/>
    <a:srgbClr val="B2BB1E"/>
    <a:srgbClr val="D4451D"/>
    <a:srgbClr val="909090"/>
    <a:srgbClr val="3A5529"/>
    <a:srgbClr val="5F5F5F"/>
    <a:srgbClr val="000000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75" autoAdjust="0"/>
    <p:restoredTop sz="77190" autoAdjust="0"/>
  </p:normalViewPr>
  <p:slideViewPr>
    <p:cSldViewPr showGuides="1">
      <p:cViewPr>
        <p:scale>
          <a:sx n="94" d="100"/>
          <a:sy n="94" d="100"/>
        </p:scale>
        <p:origin x="-970" y="34"/>
      </p:cViewPr>
      <p:guideLst>
        <p:guide orient="horz" pos="623"/>
        <p:guide orient="horz" pos="1229"/>
        <p:guide orient="horz" pos="12"/>
        <p:guide orient="horz" pos="57"/>
        <p:guide orient="horz" pos="1123"/>
        <p:guide pos="5247"/>
        <p:guide pos="443"/>
        <p:guide pos="3233"/>
        <p:guide pos="280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howGuides="1">
      <p:cViewPr varScale="1">
        <p:scale>
          <a:sx n="68" d="100"/>
          <a:sy n="68" d="100"/>
        </p:scale>
        <p:origin x="-2890" y="-8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</c:spPr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</c:spPr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0%</c:formatCode>
                <c:ptCount val="2"/>
                <c:pt idx="0">
                  <c:v>0.81</c:v>
                </c:pt>
                <c:pt idx="1">
                  <c:v>0.19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dPt>
            <c:idx val="1"/>
            <c:bubble3D val="0"/>
            <c:spPr>
              <a:solidFill>
                <a:schemeClr val="accent4"/>
              </a:solidFill>
            </c:spPr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5"/>
              </a:solidFill>
            </c:spPr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</c:spPr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91</c:v>
                </c:pt>
                <c:pt idx="1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6200" y="128150"/>
            <a:ext cx="5410200" cy="457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endParaRPr lang="en-US" sz="9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679795" y="8938818"/>
            <a:ext cx="144780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pPr algn="l"/>
            <a:fld id="{F5C45061-9BB9-8545-9918-110E820424E4}" type="datetime3">
              <a:rPr lang="en-US" sz="700" smtClean="0"/>
              <a:t>9 June 2015</a:t>
            </a:fld>
            <a:endParaRPr lang="en-US" sz="7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76200" y="8938818"/>
            <a:ext cx="39319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r>
              <a:rPr lang="en-US" sz="700" dirty="0" smtClean="0"/>
              <a:t>© DOLBY LABORATORIES, INC.</a:t>
            </a:r>
            <a:endParaRPr lang="en-US" sz="7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324600" y="8938818"/>
            <a:ext cx="54864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9C06E6CE-CD2C-4932-BED5-69313F8A1C27}" type="slidenum">
              <a:rPr lang="en-US" sz="700" smtClean="0"/>
              <a:t>‹#›</a:t>
            </a:fld>
            <a:endParaRPr lang="en-US" sz="7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52400"/>
            <a:ext cx="623585" cy="43295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76200" y="685800"/>
            <a:ext cx="6643385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09018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6200" y="128150"/>
            <a:ext cx="5715000" cy="457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358640" y="8962707"/>
            <a:ext cx="173736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/>
            </a:lvl1pPr>
          </a:lstStyle>
          <a:p>
            <a:fld id="{C07F5754-262B-F04E-B66C-7BC88F7B0349}" type="datetime3">
              <a:rPr lang="en-US" smtClean="0"/>
              <a:t>9 June 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39813" y="846138"/>
            <a:ext cx="4778375" cy="2689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57200" y="3657600"/>
            <a:ext cx="6019800" cy="4800600"/>
          </a:xfrm>
          <a:prstGeom prst="rect">
            <a:avLst/>
          </a:prstGeom>
        </p:spPr>
        <p:txBody>
          <a:bodyPr vert="horz" lIns="0" tIns="45720" rIns="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76200" y="8961120"/>
            <a:ext cx="393192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/>
            </a:lvl1pPr>
          </a:lstStyle>
          <a:p>
            <a:r>
              <a:rPr lang="en-US" dirty="0" smtClean="0"/>
              <a:t>© DOLBY LABORATORIES, INC.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309360" y="8961120"/>
            <a:ext cx="54864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/>
            </a:lvl1pPr>
          </a:lstStyle>
          <a:p>
            <a:fld id="{76BD30FB-723D-44D1-BFB0-D7FDFCDB9C8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2400"/>
            <a:ext cx="623585" cy="43295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76200" y="685800"/>
            <a:ext cx="6643385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128624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128605" indent="-128605" algn="l" defTabSz="685891" rtl="0" eaLnBrk="1" latinLnBrk="0" hangingPunct="1">
      <a:spcBef>
        <a:spcPts val="900"/>
      </a:spcBef>
      <a:buFont typeface="Arial" panose="020B0604020202020204" pitchFamily="34" charset="0"/>
      <a:buChar char="•"/>
      <a:defRPr sz="900" kern="1200">
        <a:solidFill>
          <a:schemeClr val="tx2"/>
        </a:solidFill>
        <a:latin typeface="+mn-lt"/>
        <a:ea typeface="+mn-ea"/>
        <a:cs typeface="+mn-cs"/>
      </a:defRPr>
    </a:lvl1pPr>
    <a:lvl2pPr marL="259591" indent="-83355" algn="l" defTabSz="685891" rtl="0" eaLnBrk="1" latinLnBrk="0" hangingPunct="1">
      <a:spcBef>
        <a:spcPts val="450"/>
      </a:spcBef>
      <a:buFont typeface="Arial" panose="020B0604020202020204" pitchFamily="34" charset="0"/>
      <a:buChar char="•"/>
      <a:defRPr sz="800" kern="1200">
        <a:solidFill>
          <a:schemeClr val="tx2"/>
        </a:solidFill>
        <a:latin typeface="+mn-lt"/>
        <a:ea typeface="+mn-ea"/>
        <a:cs typeface="+mn-cs"/>
      </a:defRPr>
    </a:lvl2pPr>
    <a:lvl3pPr marL="384624" indent="-83355" algn="l" defTabSz="685891" rtl="0" eaLnBrk="1" latinLnBrk="0" hangingPunct="1">
      <a:spcBef>
        <a:spcPts val="225"/>
      </a:spcBef>
      <a:buFont typeface="Arial" panose="020B0604020202020204" pitchFamily="34" charset="0"/>
      <a:buChar char="•"/>
      <a:defRPr sz="700" kern="1200">
        <a:solidFill>
          <a:schemeClr val="tx2"/>
        </a:solidFill>
        <a:latin typeface="+mn-lt"/>
        <a:ea typeface="+mn-ea"/>
        <a:cs typeface="+mn-cs"/>
      </a:defRPr>
    </a:lvl3pPr>
    <a:lvl4pPr marL="514419" indent="-88118" algn="l" defTabSz="685891" rtl="0" eaLnBrk="1" latinLnBrk="0" hangingPunct="1">
      <a:spcBef>
        <a:spcPts val="225"/>
      </a:spcBef>
      <a:buFont typeface="Arial" panose="020B0604020202020204" pitchFamily="34" charset="0"/>
      <a:buChar char="•"/>
      <a:defRPr sz="700" kern="1200">
        <a:solidFill>
          <a:schemeClr val="tx2"/>
        </a:solidFill>
        <a:latin typeface="+mn-lt"/>
        <a:ea typeface="+mn-ea"/>
        <a:cs typeface="+mn-cs"/>
      </a:defRPr>
    </a:lvl4pPr>
    <a:lvl5pPr marL="556096" indent="-41678" algn="l" defTabSz="685891" rtl="0" eaLnBrk="1" latinLnBrk="0" hangingPunct="1">
      <a:spcBef>
        <a:spcPts val="225"/>
      </a:spcBef>
      <a:buFont typeface="Arial" panose="020B0604020202020204" pitchFamily="34" charset="0"/>
      <a:buChar char="•"/>
      <a:defRPr sz="500" kern="1200">
        <a:solidFill>
          <a:schemeClr val="tx2"/>
        </a:solidFill>
        <a:latin typeface="+mn-lt"/>
        <a:ea typeface="+mn-ea"/>
        <a:cs typeface="+mn-cs"/>
      </a:defRPr>
    </a:lvl5pPr>
    <a:lvl6pPr marL="1714729" algn="l" defTabSz="68589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674" algn="l" defTabSz="68589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620" algn="l" defTabSz="68589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566" algn="l" defTabSz="68589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128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646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500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646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646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1556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1556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None/>
            </a:pPr>
            <a:endParaRPr lang="en-US" dirty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8225" y="846138"/>
            <a:ext cx="4781550" cy="2689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Более 10 различных образовательных</a:t>
            </a:r>
            <a:r>
              <a:rPr lang="ru-RU" baseline="0" dirty="0" smtClean="0"/>
              <a:t> и демонстрационных</a:t>
            </a:r>
            <a:r>
              <a:rPr lang="ru-RU" dirty="0" smtClean="0"/>
              <a:t> видео, предназначенных для размещения</a:t>
            </a:r>
            <a:r>
              <a:rPr lang="ru-RU" baseline="0" dirty="0" smtClean="0"/>
              <a:t> на сайте кинотеатра и проигрывании в зале перед показом фильма</a:t>
            </a: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077222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9813" y="846138"/>
            <a:ext cx="4778375" cy="2689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BEACA-C7C3-4A5D-BBC7-14F71443F02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7442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</a:t>
            </a:r>
            <a:r>
              <a:rPr lang="ru-RU" baseline="0" dirty="0" smtClean="0"/>
              <a:t> этом слайде представлены постеры </a:t>
            </a:r>
            <a:r>
              <a:rPr lang="ru-RU" dirty="0" smtClean="0"/>
              <a:t>уже выпущенных в</a:t>
            </a:r>
            <a:r>
              <a:rPr lang="ru-RU" baseline="0" dirty="0" smtClean="0"/>
              <a:t> российский прокат блокбастеров в формате </a:t>
            </a:r>
            <a:r>
              <a:rPr lang="en-US" baseline="0" dirty="0" smtClean="0"/>
              <a:t>Dolby </a:t>
            </a:r>
            <a:r>
              <a:rPr lang="en-US" baseline="0" dirty="0" err="1" smtClean="0"/>
              <a:t>Atmos</a:t>
            </a:r>
            <a:r>
              <a:rPr lang="ru-RU" baseline="0" dirty="0" smtClean="0"/>
              <a:t>. На начало ноября 2014 года вышло более 45 фильмов.</a:t>
            </a:r>
          </a:p>
          <a:p>
            <a:r>
              <a:rPr lang="ru-RU" baseline="0" dirty="0" smtClean="0"/>
              <a:t>Как уже отмечалось, основные голливудские студии-мейджоры активно поддерживают нашу новую технологию, уделяя должное внимание локализованным версиям для тех стран, где существует инфраструктура </a:t>
            </a:r>
            <a:r>
              <a:rPr lang="en-US" baseline="0" dirty="0" smtClean="0"/>
              <a:t>Dolby Atmos.</a:t>
            </a:r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501955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9813" y="846138"/>
            <a:ext cx="4778375" cy="2689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4867FCD-3746-4D2D-BA99-5381EC43BF55}" type="datetime3">
              <a:rPr lang="en-US" smtClean="0">
                <a:solidFill>
                  <a:prstClr val="black"/>
                </a:solidFill>
                <a:latin typeface="Calibri"/>
              </a:rPr>
              <a:pPr/>
              <a:t>9 June 2015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D30FB-723D-44D1-BFB0-D7FDFCDB9C8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1701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9813" y="846138"/>
            <a:ext cx="4778375" cy="2689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4867FCD-3746-4D2D-BA99-5381EC43BF55}" type="datetime3">
              <a:rPr lang="en-US" smtClean="0"/>
              <a:t>9 June 2015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BD30FB-723D-44D1-BFB0-D7FDFCDB9C8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15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69483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Dolby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Atmos</a:t>
            </a:r>
            <a:r>
              <a:rPr lang="en-US" baseline="0" dirty="0" smtClean="0"/>
              <a:t> </a:t>
            </a:r>
            <a:r>
              <a:rPr lang="ru-RU" baseline="0" dirty="0" smtClean="0"/>
              <a:t>инфрастуктуру региона вряд ли можно считать полной, если в ней не предусмотрены «средства производства», а именно – студии, где можно создать и воспроизвести звук </a:t>
            </a:r>
            <a:r>
              <a:rPr lang="en-US" baseline="0" dirty="0" smtClean="0"/>
              <a:t>Dolby </a:t>
            </a:r>
            <a:r>
              <a:rPr lang="en-US" baseline="0" dirty="0" err="1" smtClean="0"/>
              <a:t>Atmos</a:t>
            </a:r>
            <a:r>
              <a:rPr lang="ru-RU" baseline="0" dirty="0" smtClean="0"/>
              <a:t>. Где можно не только адекватно перезаписать дубляжную версию этого формата, но и предложить новые возможности для творчества создателям оригинальных картин. На базе этих студий мы уже провели ряд индивидуальных демонстраций </a:t>
            </a:r>
            <a:r>
              <a:rPr lang="en-US" baseline="0" dirty="0" smtClean="0"/>
              <a:t>Dolby </a:t>
            </a:r>
            <a:r>
              <a:rPr lang="en-US" baseline="0" dirty="0" err="1" smtClean="0"/>
              <a:t>Atmos</a:t>
            </a:r>
            <a:r>
              <a:rPr lang="en-US" baseline="0" dirty="0" smtClean="0"/>
              <a:t> </a:t>
            </a:r>
            <a:r>
              <a:rPr lang="ru-RU" baseline="0" dirty="0" smtClean="0"/>
              <a:t>ведущим российским режиссерам и продюсерам, а также представителям казахского кинематографа. На сегодняшний день некоторые из них уже приняли решение об использовании </a:t>
            </a:r>
            <a:r>
              <a:rPr lang="en-US" baseline="0" dirty="0" smtClean="0"/>
              <a:t>Dolby </a:t>
            </a:r>
            <a:r>
              <a:rPr lang="en-US" baseline="0" dirty="0" err="1" smtClean="0"/>
              <a:t>Atmos</a:t>
            </a:r>
            <a:r>
              <a:rPr lang="en-US" baseline="0" dirty="0" smtClean="0"/>
              <a:t> </a:t>
            </a:r>
            <a:r>
              <a:rPr lang="ru-RU" baseline="0" dirty="0" smtClean="0"/>
              <a:t>в качестве звукового формата для своих следующих картин. Одна из них будет готова для начала работы в студии </a:t>
            </a:r>
            <a:r>
              <a:rPr lang="en-US" baseline="0" dirty="0" smtClean="0"/>
              <a:t>Dolby </a:t>
            </a:r>
            <a:r>
              <a:rPr lang="en-US" baseline="0" dirty="0" err="1" smtClean="0"/>
              <a:t>Atmos</a:t>
            </a:r>
            <a:r>
              <a:rPr lang="en-US" baseline="0" dirty="0" smtClean="0"/>
              <a:t> </a:t>
            </a:r>
            <a:r>
              <a:rPr lang="ru-RU" baseline="0" dirty="0" smtClean="0"/>
              <a:t>в ближайший месяц-два.</a:t>
            </a:r>
          </a:p>
          <a:p>
            <a:r>
              <a:rPr lang="ru-RU" baseline="0" dirty="0" smtClean="0"/>
              <a:t>Остаётся вопрос – можно ли быть уверенным, что все замыслы режиссера картины и, простите, «фокусы» звукорежиссера дойдут до обычного зрителя, пришедшего в</a:t>
            </a:r>
            <a:r>
              <a:rPr lang="en-US" baseline="0" dirty="0" smtClean="0"/>
              <a:t> </a:t>
            </a:r>
            <a:r>
              <a:rPr lang="ru-RU" baseline="0" dirty="0" smtClean="0"/>
              <a:t>любой кинотеатр </a:t>
            </a:r>
            <a:r>
              <a:rPr lang="en-US" baseline="0" dirty="0" smtClean="0"/>
              <a:t>Dolby </a:t>
            </a:r>
            <a:r>
              <a:rPr lang="en-US" baseline="0" dirty="0" err="1" smtClean="0"/>
              <a:t>Atmos</a:t>
            </a:r>
            <a:r>
              <a:rPr lang="ru-RU" baseline="0" dirty="0" smtClean="0"/>
              <a:t> в России, да и в мире? Услышит ли он то, что слышали в студии создатели фильма?</a:t>
            </a:r>
          </a:p>
          <a:p>
            <a:r>
              <a:rPr lang="ru-RU" baseline="0" dirty="0" smtClean="0"/>
              <a:t>Положительный ответ гарантируется единой концепцией, по которой проектируются и студии, и кинозалы </a:t>
            </a:r>
            <a:r>
              <a:rPr lang="en-US" baseline="0" dirty="0" smtClean="0"/>
              <a:t>Dolby Atmos.</a:t>
            </a:r>
            <a:endParaRPr lang="ru-RU" baseline="0" dirty="0" smtClean="0"/>
          </a:p>
          <a:p>
            <a:r>
              <a:rPr lang="ru-RU" baseline="0" dirty="0" smtClean="0"/>
              <a:t>Контроль за соблюдением этой концепции на местах делегирован исключительно нашим официальным дилерам.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194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Специалисты этих компаний проходят соответствующие тренинги на нашей базе в Великобритании и имеют соответствующие сертификаты. </a:t>
            </a:r>
            <a:endParaRPr lang="en-US" baseline="0" dirty="0" smtClean="0"/>
          </a:p>
          <a:p>
            <a:r>
              <a:rPr lang="ru-RU" dirty="0" smtClean="0"/>
              <a:t>Наши официальные</a:t>
            </a:r>
            <a:r>
              <a:rPr lang="ru-RU" baseline="0" dirty="0" smtClean="0"/>
              <a:t> дилеры уполномочены осуществлять </a:t>
            </a:r>
            <a:r>
              <a:rPr lang="ru-RU" dirty="0" smtClean="0"/>
              <a:t>контроль за соблюдением всех</a:t>
            </a:r>
            <a:r>
              <a:rPr lang="ru-RU" baseline="0" dirty="0" smtClean="0"/>
              <a:t> требований утвержденного проекта при завершении строительства, монтаже и инсталляции оборудования.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5004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646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Green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een-Background.tif"/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685800"/>
            <a:ext cx="5486816" cy="742951"/>
          </a:xfrm>
        </p:spPr>
        <p:txBody>
          <a:bodyPr anchor="b"/>
          <a:lstStyle>
            <a:lvl1pPr>
              <a:defRPr sz="21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1631306"/>
            <a:ext cx="5109041" cy="1314450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 marL="342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41799" y="4686300"/>
            <a:ext cx="846040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41799" y="4806617"/>
            <a:ext cx="8460403" cy="0"/>
          </a:xfrm>
          <a:prstGeom prst="line">
            <a:avLst/>
          </a:prstGeom>
        </p:spPr>
      </p:cxn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3943186" y="4914900"/>
            <a:ext cx="125762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500">
                <a:solidFill>
                  <a:srgbClr val="FFFFFF"/>
                </a:solidFill>
              </a:defRPr>
            </a:lvl1pPr>
          </a:lstStyle>
          <a:p>
            <a:fld id="{223522A4-DF7E-6547-9C14-3820C75370F4}" type="datetime3">
              <a:rPr lang="en-US" smtClean="0"/>
              <a:t>9 June 2015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612" y="4914900"/>
            <a:ext cx="3496673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Dolby Atmos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361089"/>
            <a:ext cx="467811" cy="324712"/>
          </a:xfrm>
          <a:prstGeom prst="rect">
            <a:avLst/>
          </a:prstGeom>
        </p:spPr>
      </p:pic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00968" y="4914900"/>
            <a:ext cx="272381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z="500" smtClean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 smtClean="0"/>
              <a:t>WWSMC FY15 / CONFIDENTIAL INFORMATION © 2014 Dolby Laboratories, Inc.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uchsia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urple-Background.jp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6382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685800"/>
            <a:ext cx="5486816" cy="742951"/>
          </a:xfrm>
        </p:spPr>
        <p:txBody>
          <a:bodyPr anchor="b"/>
          <a:lstStyle>
            <a:lvl1pPr>
              <a:defRPr sz="21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1631306"/>
            <a:ext cx="5109041" cy="1314450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 marL="342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41799" y="4686300"/>
            <a:ext cx="846040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41799" y="4806617"/>
            <a:ext cx="8460403" cy="0"/>
          </a:xfrm>
          <a:prstGeom prst="line">
            <a:avLst/>
          </a:prstGeom>
        </p:spPr>
      </p:cxn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3943186" y="4914900"/>
            <a:ext cx="125762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500">
                <a:solidFill>
                  <a:srgbClr val="FFFFFF"/>
                </a:solidFill>
              </a:defRPr>
            </a:lvl1pPr>
          </a:lstStyle>
          <a:p>
            <a:fld id="{AC5EBB72-9DDE-1C45-9421-DC90C11C155A}" type="datetime3">
              <a:rPr lang="en-US" smtClean="0"/>
              <a:t>9 June 2015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612" y="4914900"/>
            <a:ext cx="3496673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Dolby Atmos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361089"/>
            <a:ext cx="467811" cy="324712"/>
          </a:xfrm>
          <a:prstGeom prst="rect">
            <a:avLst/>
          </a:prstGeom>
        </p:spPr>
      </p:pic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00968" y="4914900"/>
            <a:ext cx="272381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z="500" smtClean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 smtClean="0"/>
              <a:t>WWSMC FY15 / CONFIDENTIAL INFORMATION © 2014 Dolby Laboratories,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337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uchsia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urple-Background.jp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6382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78"/>
          <p:cNvSpPr/>
          <p:nvPr userDrawn="1"/>
        </p:nvSpPr>
        <p:spPr>
          <a:xfrm>
            <a:off x="0" y="428625"/>
            <a:ext cx="9144000" cy="4286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219039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787" y="413281"/>
            <a:ext cx="7465722" cy="628650"/>
          </a:xfrm>
        </p:spPr>
        <p:txBody>
          <a:bodyPr anchor="b"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41799" y="4806617"/>
            <a:ext cx="8460403" cy="0"/>
          </a:xfrm>
          <a:prstGeom prst="line">
            <a:avLst/>
          </a:prstGeom>
        </p:spPr>
      </p:cxn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3943186" y="4914900"/>
            <a:ext cx="125762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500">
                <a:solidFill>
                  <a:srgbClr val="FFFFFF"/>
                </a:solidFill>
              </a:defRPr>
            </a:lvl1pPr>
          </a:lstStyle>
          <a:p>
            <a:fld id="{EB23FB7E-DD10-344D-B344-151591AE84C6}" type="datetime3">
              <a:rPr lang="en-US" smtClean="0"/>
              <a:t>9 June 2015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612" y="4914900"/>
            <a:ext cx="3496673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Dolby Atmos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677526"/>
            <a:ext cx="467811" cy="324713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00968" y="4914900"/>
            <a:ext cx="272381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z="500" smtClean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 smtClean="0"/>
              <a:t>WWSMC FY15 / CONFIDENTIAL INFORMATION © 2014 Dolby Laboratories,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973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chsia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urple-Background.jp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6382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78"/>
          <p:cNvSpPr/>
          <p:nvPr userDrawn="1"/>
        </p:nvSpPr>
        <p:spPr>
          <a:xfrm>
            <a:off x="0" y="428625"/>
            <a:ext cx="9144000" cy="4286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219039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787" y="413281"/>
            <a:ext cx="7465722" cy="628650"/>
          </a:xfrm>
        </p:spPr>
        <p:txBody>
          <a:bodyPr anchor="b"/>
          <a:lstStyle>
            <a:lvl1pPr>
              <a:defRPr>
                <a:solidFill>
                  <a:srgbClr val="8E0B5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41799" y="4806617"/>
            <a:ext cx="8460403" cy="0"/>
          </a:xfrm>
          <a:prstGeom prst="line">
            <a:avLst/>
          </a:prstGeom>
        </p:spPr>
      </p:cxn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3943186" y="4914900"/>
            <a:ext cx="125762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500">
                <a:solidFill>
                  <a:srgbClr val="FFFFFF"/>
                </a:solidFill>
              </a:defRPr>
            </a:lvl1pPr>
          </a:lstStyle>
          <a:p>
            <a:fld id="{591D5D30-E521-B541-B17D-56E20BB91C33}" type="datetime3">
              <a:rPr lang="en-US" smtClean="0"/>
              <a:t>9 June 2015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612" y="4914900"/>
            <a:ext cx="3496673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Dolby Atmos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677526"/>
            <a:ext cx="467811" cy="324713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00968" y="4914900"/>
            <a:ext cx="272381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z="500" smtClean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 smtClean="0"/>
              <a:t>WWSMC FY15 / CONFIDENTIAL INFORMATION © 2014 Dolby Laboratories,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684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Full Fuchsia 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urple-Background.jp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6382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 anchorCtr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361089"/>
            <a:ext cx="467811" cy="324712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341799" y="980574"/>
            <a:ext cx="846040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41799" y="4686300"/>
            <a:ext cx="846040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3943186" y="4914900"/>
            <a:ext cx="125762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500">
                <a:solidFill>
                  <a:srgbClr val="FFFFFF"/>
                </a:solidFill>
              </a:defRPr>
            </a:lvl1pPr>
          </a:lstStyle>
          <a:p>
            <a:fld id="{AAFE92A7-19C1-E749-9C75-175A0FDB026B}" type="datetime3">
              <a:rPr lang="en-US" smtClean="0"/>
              <a:t>9 June 2015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612" y="4914900"/>
            <a:ext cx="3496673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Dolby Atmos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00968" y="4914900"/>
            <a:ext cx="272381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z="500" smtClean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 smtClean="0"/>
              <a:t>WWSMC FY15 / CONFIDENTIAL INFORMATION © 2014 Dolby Laboratories,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493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Fuchsia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urple-Background.jp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6382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78"/>
          <p:cNvSpPr/>
          <p:nvPr userDrawn="1"/>
        </p:nvSpPr>
        <p:spPr>
          <a:xfrm>
            <a:off x="0" y="428625"/>
            <a:ext cx="9144000" cy="4286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219039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787" y="411480"/>
            <a:ext cx="7465722" cy="62865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dirty="0">
                <a:solidFill>
                  <a:srgbClr val="8E0B56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789" y="1371600"/>
            <a:ext cx="3469094" cy="3223023"/>
          </a:xfrm>
        </p:spPr>
        <p:txBody>
          <a:bodyPr vert="horz" lIns="0" tIns="0" rIns="0" bIns="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5789" y="1371600"/>
            <a:ext cx="3469094" cy="3223023"/>
          </a:xfrm>
        </p:spPr>
        <p:txBody>
          <a:bodyPr vert="horz" lIns="0" tIns="0" rIns="0" bIns="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3943186" y="4914900"/>
            <a:ext cx="125762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500">
                <a:solidFill>
                  <a:srgbClr val="FFFFFF"/>
                </a:solidFill>
              </a:defRPr>
            </a:lvl1pPr>
          </a:lstStyle>
          <a:p>
            <a:fld id="{EF66D42E-8AB4-9F4C-B674-CA78D3EDC65E}" type="datetime3">
              <a:rPr lang="en-US" smtClean="0"/>
              <a:t>9 June 2015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612" y="4914900"/>
            <a:ext cx="3496673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Dolby Atmos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677526"/>
            <a:ext cx="467811" cy="324713"/>
          </a:xfrm>
          <a:prstGeom prst="rect">
            <a:avLst/>
          </a:prstGeom>
        </p:spPr>
      </p:pic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00968" y="4914900"/>
            <a:ext cx="272381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z="500" smtClean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 smtClean="0"/>
              <a:t>WWSMC FY15 / CONFIDENTIAL INFORMATION © 2014 Dolby Laboratories,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126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chsia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urple-Background.jp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6382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hape 78"/>
          <p:cNvSpPr/>
          <p:nvPr userDrawn="1"/>
        </p:nvSpPr>
        <p:spPr>
          <a:xfrm>
            <a:off x="0" y="428625"/>
            <a:ext cx="9144000" cy="4286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219039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4787" y="2800350"/>
            <a:ext cx="7660096" cy="1371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 b="1">
                <a:solidFill>
                  <a:srgbClr val="8E0B56"/>
                </a:solidFill>
              </a:defRPr>
            </a:lvl1pPr>
            <a:lvl2pPr marL="342946" indent="0">
              <a:buNone/>
              <a:defRPr sz="1500" b="1"/>
            </a:lvl2pPr>
            <a:lvl3pPr marL="685891" indent="0">
              <a:buNone/>
              <a:defRPr sz="1400" b="1"/>
            </a:lvl3pPr>
            <a:lvl4pPr marL="1028837" indent="0">
              <a:buNone/>
              <a:defRPr sz="1200" b="1"/>
            </a:lvl4pPr>
            <a:lvl5pPr marL="1371783" indent="0">
              <a:buNone/>
              <a:defRPr sz="1200" b="1"/>
            </a:lvl5pPr>
            <a:lvl6pPr marL="1714729" indent="0">
              <a:buNone/>
              <a:defRPr sz="1200" b="1"/>
            </a:lvl6pPr>
            <a:lvl7pPr marL="2057674" indent="0">
              <a:buNone/>
              <a:defRPr sz="1200" b="1"/>
            </a:lvl7pPr>
            <a:lvl8pPr marL="2400620" indent="0">
              <a:buNone/>
              <a:defRPr sz="1200" b="1"/>
            </a:lvl8pPr>
            <a:lvl9pPr marL="2743566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add a quote or statement.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788" y="990600"/>
            <a:ext cx="2332327" cy="1552937"/>
          </a:xfrm>
        </p:spPr>
        <p:txBody>
          <a:bodyPr vert="horz" lIns="0" tIns="0" rIns="0" bIns="0" rtlCol="0">
            <a:normAutofit/>
          </a:bodyPr>
          <a:lstStyle>
            <a:lvl1pPr marL="0" indent="0" algn="ctr">
              <a:buNone/>
              <a:defRPr lang="en-US" sz="12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348671" y="990600"/>
            <a:ext cx="2332327" cy="1552937"/>
          </a:xfrm>
        </p:spPr>
        <p:txBody>
          <a:bodyPr vert="horz" lIns="0" tIns="0" rIns="0" bIns="0" rtlCol="0">
            <a:normAutofit/>
          </a:bodyPr>
          <a:lstStyle>
            <a:lvl1pPr marL="0" indent="0" algn="ctr">
              <a:buNone/>
              <a:defRPr lang="en-US" sz="12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quarter" idx="13"/>
          </p:nvPr>
        </p:nvSpPr>
        <p:spPr>
          <a:xfrm>
            <a:off x="6012556" y="990600"/>
            <a:ext cx="2332327" cy="1552937"/>
          </a:xfrm>
        </p:spPr>
        <p:txBody>
          <a:bodyPr vert="horz" lIns="0" tIns="0" rIns="0" bIns="0" rtlCol="0">
            <a:normAutofit/>
          </a:bodyPr>
          <a:lstStyle>
            <a:lvl1pPr marL="0" indent="0" algn="ctr">
              <a:buNone/>
              <a:defRPr lang="en-US" sz="12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4"/>
          </p:nvPr>
        </p:nvSpPr>
        <p:spPr>
          <a:xfrm>
            <a:off x="3943186" y="4914900"/>
            <a:ext cx="125762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500">
                <a:solidFill>
                  <a:schemeClr val="bg1"/>
                </a:solidFill>
              </a:defRPr>
            </a:lvl1pPr>
          </a:lstStyle>
          <a:p>
            <a:fld id="{569C601F-31A7-F34D-B676-AAE1BE69082A}" type="datetime3">
              <a:rPr lang="en-US" smtClean="0"/>
              <a:t>9 June 2015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612" y="4914900"/>
            <a:ext cx="3496673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Dolby Atmos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677526"/>
            <a:ext cx="467811" cy="324713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5600968" y="4914900"/>
            <a:ext cx="272381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z="500" smtClean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 smtClean="0"/>
              <a:t>WWSMC FY15 / CONFIDENTIAL INFORMATION © 2014 Dolby Laboratories,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166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Full Fuchsia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urple-Background.jp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6382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943186" y="4914900"/>
            <a:ext cx="125762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500">
                <a:solidFill>
                  <a:srgbClr val="FFFFFF"/>
                </a:solidFill>
              </a:defRPr>
            </a:lvl1pPr>
          </a:lstStyle>
          <a:p>
            <a:fld id="{BF3F376F-023C-4C45-92C9-BABBCA4A924F}" type="datetime3">
              <a:rPr lang="en-US" smtClean="0"/>
              <a:t>9 June 2015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612" y="4914900"/>
            <a:ext cx="3496673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Dolby Atmos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41799" y="980574"/>
            <a:ext cx="846040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41799" y="4686300"/>
            <a:ext cx="846040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361089"/>
            <a:ext cx="467811" cy="324712"/>
          </a:xfrm>
          <a:prstGeom prst="rect">
            <a:avLst/>
          </a:prstGeom>
        </p:spPr>
      </p:pic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00968" y="4914900"/>
            <a:ext cx="272381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z="500" smtClean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 smtClean="0"/>
              <a:t>WWSMC FY15 / CONFIDENTIAL INFORMATION © 2014 Dolby Laboratories,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380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Fuchsia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urple-Background.jp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6382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Shape 34"/>
          <p:cNvSpPr>
            <a:spLocks noGrp="1"/>
          </p:cNvSpPr>
          <p:nvPr>
            <p:ph type="title" hasCustomPrompt="1"/>
          </p:nvPr>
        </p:nvSpPr>
        <p:spPr>
          <a:xfrm>
            <a:off x="652464" y="966790"/>
            <a:ext cx="7839075" cy="2009775"/>
          </a:xfrm>
          <a:prstGeom prst="rect">
            <a:avLst/>
          </a:prstGeom>
          <a:ln w="12700">
            <a:miter lim="400000"/>
          </a:ln>
        </p:spPr>
        <p:txBody>
          <a:bodyPr vert="horz" lIns="19047" tIns="19047" rIns="19047" bIns="19047" anchor="b"/>
          <a:lstStyle>
            <a:lvl1pPr algn="l">
              <a:defRPr sz="5400" dirty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z="5400" dirty="0" smtClean="0">
                <a:solidFill>
                  <a:srgbClr val="FFFFFF"/>
                </a:solidFill>
              </a:rPr>
              <a:t>Title Text</a:t>
            </a:r>
            <a:endParaRPr sz="5400" dirty="0">
              <a:solidFill>
                <a:srgbClr val="FFFFFF"/>
              </a:solidFill>
            </a:endParaRPr>
          </a:p>
        </p:txBody>
      </p:sp>
      <p:sp>
        <p:nvSpPr>
          <p:cNvPr id="9" name="Shape 37"/>
          <p:cNvSpPr/>
          <p:nvPr userDrawn="1"/>
        </p:nvSpPr>
        <p:spPr>
          <a:xfrm>
            <a:off x="665001" y="3143250"/>
            <a:ext cx="642306" cy="0"/>
          </a:xfrm>
          <a:prstGeom prst="line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0" tIns="0" rIns="0" bIns="0" anchor="ctr"/>
          <a:lstStyle/>
          <a:p>
            <a:pPr lvl="0" algn="l" defTabSz="171422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latin typeface="Verdana"/>
              <a:ea typeface="Verdana"/>
              <a:cs typeface="Verdana"/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3943186" y="4914900"/>
            <a:ext cx="125762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500">
                <a:solidFill>
                  <a:srgbClr val="FFFFFF"/>
                </a:solidFill>
              </a:defRPr>
            </a:lvl1pPr>
          </a:lstStyle>
          <a:p>
            <a:fld id="{A9C7ACFA-D32D-4048-90DF-CAB31AA631C5}" type="datetime3">
              <a:rPr lang="en-US" smtClean="0"/>
              <a:t>9 June 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612" y="4914900"/>
            <a:ext cx="3496673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Dolby Atmos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361089"/>
            <a:ext cx="467811" cy="324712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00968" y="4914900"/>
            <a:ext cx="272381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z="500" smtClean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 smtClean="0"/>
              <a:t>WWSMC FY15 / CONFIDENTIAL INFORMATION © 2014 Dolby Laboratories,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76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chsia Windowp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urple-Background.jp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6382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78"/>
          <p:cNvSpPr/>
          <p:nvPr userDrawn="1"/>
        </p:nvSpPr>
        <p:spPr>
          <a:xfrm>
            <a:off x="0" y="428625"/>
            <a:ext cx="9144000" cy="4286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219039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Verdana"/>
              <a:ea typeface="Verdana"/>
              <a:cs typeface="Verdana"/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943186" y="4914900"/>
            <a:ext cx="125762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500">
                <a:solidFill>
                  <a:srgbClr val="FFFFFF"/>
                </a:solidFill>
              </a:defRPr>
            </a:lvl1pPr>
          </a:lstStyle>
          <a:p>
            <a:fld id="{81CF39CB-1BC0-2446-B372-60626297D857}" type="datetime3">
              <a:rPr lang="en-US" smtClean="0"/>
              <a:t>9 June 2015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612" y="4914900"/>
            <a:ext cx="3496673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Dolby Atmos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677526"/>
            <a:ext cx="467811" cy="324713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00968" y="4914900"/>
            <a:ext cx="272381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z="500" smtClean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 smtClean="0"/>
              <a:t>WWSMC FY15 / CONFIDENTIAL INFORMATION © 2014 Dolby Laboratories,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80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chsia Windowpane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urple-Background.jp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6382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78"/>
          <p:cNvSpPr/>
          <p:nvPr userDrawn="1"/>
        </p:nvSpPr>
        <p:spPr>
          <a:xfrm>
            <a:off x="0" y="428625"/>
            <a:ext cx="9144000" cy="4286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219039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Verdana"/>
              <a:ea typeface="Verdana"/>
              <a:cs typeface="Verdana"/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943186" y="4914900"/>
            <a:ext cx="125762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500">
                <a:solidFill>
                  <a:srgbClr val="FFFFFF"/>
                </a:solidFill>
              </a:defRPr>
            </a:lvl1pPr>
          </a:lstStyle>
          <a:p>
            <a:fld id="{A783C6AD-293D-284A-8B16-EC6DBBAC3934}" type="datetime3">
              <a:rPr lang="en-US" smtClean="0"/>
              <a:t>9 June 2015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612" y="4914900"/>
            <a:ext cx="3496673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Dolby Atmos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00968" y="4914900"/>
            <a:ext cx="272381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z="500" smtClean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 smtClean="0"/>
              <a:t>WWSMC FY15 / CONFIDENTIAL INFORMATION © 2014 Dolby Laboratories,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84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en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een-Background.tif"/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78"/>
          <p:cNvSpPr/>
          <p:nvPr userDrawn="1"/>
        </p:nvSpPr>
        <p:spPr>
          <a:xfrm>
            <a:off x="0" y="428625"/>
            <a:ext cx="9144000" cy="4286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219039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787" y="413281"/>
            <a:ext cx="7465722" cy="628650"/>
          </a:xfrm>
        </p:spPr>
        <p:txBody>
          <a:bodyPr anchor="b"/>
          <a:lstStyle>
            <a:lvl1pPr>
              <a:defRPr>
                <a:solidFill>
                  <a:srgbClr val="3A552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41799" y="4806617"/>
            <a:ext cx="8460403" cy="0"/>
          </a:xfrm>
          <a:prstGeom prst="line">
            <a:avLst/>
          </a:prstGeom>
        </p:spPr>
      </p:cxn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3943186" y="4914900"/>
            <a:ext cx="125762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500">
                <a:solidFill>
                  <a:srgbClr val="FFFFFF"/>
                </a:solidFill>
              </a:defRPr>
            </a:lvl1pPr>
          </a:lstStyle>
          <a:p>
            <a:fld id="{87BD7072-6C81-A94A-A829-FC82BB562FD8}" type="datetime3">
              <a:rPr lang="en-US" smtClean="0"/>
              <a:t>9 June 2015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612" y="4914900"/>
            <a:ext cx="3496673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Dolby Atmos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677526"/>
            <a:ext cx="467811" cy="324713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00968" y="4914900"/>
            <a:ext cx="272381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z="500" smtClean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 smtClean="0"/>
              <a:t>WWSMC FY15 / CONFIDENTIAL INFORMATION © 2014 Dolby Laboratories, Inc.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Fuchsia Foc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direction_b_bokeh_magenta.jp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"/>
            <a:ext cx="9144000" cy="5143499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Shape 18"/>
          <p:cNvSpPr/>
          <p:nvPr/>
        </p:nvSpPr>
        <p:spPr>
          <a:xfrm>
            <a:off x="635232" y="2814638"/>
            <a:ext cx="642306" cy="0"/>
          </a:xfrm>
          <a:prstGeom prst="line">
            <a:avLst/>
          </a:prstGeom>
          <a:ln w="38100">
            <a:solidFill>
              <a:srgbClr val="E57E24"/>
            </a:solidFill>
            <a:miter lim="400000"/>
          </a:ln>
        </p:spPr>
        <p:txBody>
          <a:bodyPr lIns="0" tIns="0" rIns="0" bIns="0" anchor="ctr"/>
          <a:lstStyle/>
          <a:p>
            <a:pPr defTabSz="171422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900" kern="0" dirty="0">
              <a:solidFill>
                <a:sysClr val="windowText" lastClr="000000"/>
              </a:solidFill>
              <a:latin typeface="Verdana"/>
              <a:ea typeface="Verdana"/>
              <a:cs typeface="Verdana"/>
              <a:sym typeface="Helvetica"/>
            </a:endParaRPr>
          </a:p>
        </p:txBody>
      </p:sp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652464" y="566739"/>
            <a:ext cx="7839075" cy="1738313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5400">
                <a:solidFill>
                  <a:srgbClr val="FFFFFF"/>
                </a:solidFill>
                <a:latin typeface="Verdana"/>
                <a:ea typeface="Verdana"/>
                <a:cs typeface="Verdana"/>
                <a:sym typeface="ArialUnicodeM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400" dirty="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607814" y="3067053"/>
            <a:ext cx="7839075" cy="633413"/>
          </a:xfrm>
          <a:prstGeom prst="rect">
            <a:avLst/>
          </a:prstGeom>
        </p:spPr>
        <p:txBody>
          <a:bodyPr numCol="1" spcCol="14286"/>
          <a:lstStyle>
            <a:lvl1pPr marL="0" indent="0">
              <a:lnSpc>
                <a:spcPct val="130000"/>
              </a:lnSpc>
              <a:spcBef>
                <a:spcPts val="0"/>
              </a:spcBef>
              <a:buSzTx/>
              <a:buNone/>
              <a:defRPr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ArialUnicodeMS"/>
              </a:defRPr>
            </a:lvl1pPr>
            <a:lvl2pPr marL="0" indent="0">
              <a:lnSpc>
                <a:spcPct val="130000"/>
              </a:lnSpc>
              <a:spcBef>
                <a:spcPts val="0"/>
              </a:spcBef>
              <a:buSzTx/>
              <a:buNone/>
              <a:defRPr sz="1100" b="1">
                <a:solidFill>
                  <a:srgbClr val="E57E24"/>
                </a:solidFill>
                <a:latin typeface="Verdana"/>
                <a:ea typeface="Verdana"/>
                <a:cs typeface="Verdana"/>
                <a:sym typeface="ArialUnicodeMS"/>
              </a:defRPr>
            </a:lvl2pPr>
            <a:lvl3pPr marL="0" indent="0">
              <a:lnSpc>
                <a:spcPct val="130000"/>
              </a:lnSpc>
              <a:spcBef>
                <a:spcPts val="0"/>
              </a:spcBef>
              <a:buSzTx/>
              <a:buNone/>
              <a:defRPr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ArialUnicodeMS"/>
              </a:defRPr>
            </a:lvl3pPr>
            <a:lvl4pPr marL="0" indent="0">
              <a:lnSpc>
                <a:spcPct val="130000"/>
              </a:lnSpc>
              <a:spcBef>
                <a:spcPts val="0"/>
              </a:spcBef>
              <a:buSzTx/>
              <a:buNone/>
              <a:defRPr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ArialUnicodeMS"/>
              </a:defRPr>
            </a:lvl4pPr>
            <a:lvl5pPr marL="0" indent="0">
              <a:lnSpc>
                <a:spcPct val="130000"/>
              </a:lnSpc>
              <a:spcBef>
                <a:spcPts val="0"/>
              </a:spcBef>
              <a:buSzTx/>
              <a:buNone/>
              <a:defRPr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ArialUnicodeM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 dirty="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 b="0">
                <a:solidFill>
                  <a:srgbClr val="000000"/>
                </a:solidFill>
              </a:defRPr>
            </a:pPr>
            <a:r>
              <a:rPr sz="1100" b="1" dirty="0">
                <a:solidFill>
                  <a:srgbClr val="E57E2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 dirty="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 dirty="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 dirty="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943186" y="4914900"/>
            <a:ext cx="125762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500">
                <a:solidFill>
                  <a:srgbClr val="FFFFFF"/>
                </a:solidFill>
              </a:defRPr>
            </a:lvl1pPr>
          </a:lstStyle>
          <a:p>
            <a:fld id="{30AD7DE2-5625-F642-8A1B-8F1BB6237F79}" type="datetime3">
              <a:rPr lang="en-US" smtClean="0"/>
              <a:t>9 June 2015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612" y="4914900"/>
            <a:ext cx="3496673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Dolby Atmos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361089"/>
            <a:ext cx="467811" cy="324712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00968" y="4914900"/>
            <a:ext cx="272381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z="500" smtClean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 smtClean="0"/>
              <a:t>WWSMC FY15 / CONFIDENTIAL INFORMATION © 2014 Dolby Laboratories,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53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chsia Big Id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urple-Background.jp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6382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464" y="966978"/>
            <a:ext cx="7839075" cy="2009394"/>
          </a:xfrm>
        </p:spPr>
        <p:txBody>
          <a:bodyPr vert="horz" anchor="b"/>
          <a:lstStyle>
            <a:lvl1pPr algn="ctr">
              <a:defRPr sz="69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3943186" y="4914900"/>
            <a:ext cx="125762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500">
                <a:solidFill>
                  <a:srgbClr val="FFFFFF"/>
                </a:solidFill>
              </a:defRPr>
            </a:lvl1pPr>
          </a:lstStyle>
          <a:p>
            <a:fld id="{6D2F33DD-BF16-DB4C-A139-A656B2914F35}" type="datetime3">
              <a:rPr lang="en-US" smtClean="0"/>
              <a:t>9 June 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612" y="4914900"/>
            <a:ext cx="3496673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Dolby Atmos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361089"/>
            <a:ext cx="467811" cy="324712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00968" y="4914900"/>
            <a:ext cx="272381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z="500" smtClean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 smtClean="0"/>
              <a:t>WWSMC FY15 / CONFIDENTIAL INFORMATION © 2014 Dolby Laboratories,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22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chsia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urple-Background.jp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6382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978" y="253746"/>
            <a:ext cx="7463448" cy="630936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svg&gt;.pdf"/>
          <p:cNvPicPr/>
          <p:nvPr userDrawn="1"/>
        </p:nvPicPr>
        <p:blipFill>
          <a:blip r:embed="rId3" cstate="screen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092" y="1085851"/>
            <a:ext cx="7543821" cy="361514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943186" y="4914900"/>
            <a:ext cx="125762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500">
                <a:solidFill>
                  <a:srgbClr val="FFFFFF"/>
                </a:solidFill>
              </a:defRPr>
            </a:lvl1pPr>
          </a:lstStyle>
          <a:p>
            <a:fld id="{B6B79E0C-DB77-A940-ABCD-740F954EBB47}" type="datetime3">
              <a:rPr lang="en-US" smtClean="0"/>
              <a:t>9 June 2015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612" y="4914900"/>
            <a:ext cx="3496673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Dolby Atmos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361089"/>
            <a:ext cx="467811" cy="324712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00968" y="4914900"/>
            <a:ext cx="272381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z="500" smtClean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 smtClean="0"/>
              <a:t>WWSMC FY15 / CONFIDENTIAL INFORMATION © 2014 Dolby Laboratories,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32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chsia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urple-Background.jp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6382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4351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chsia Fo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direction_b_bokeh_magenta.jpg"/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"/>
            <a:ext cx="9144000" cy="51434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4861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eal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Teal-Background.jpg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685800"/>
            <a:ext cx="5486816" cy="742951"/>
          </a:xfrm>
        </p:spPr>
        <p:txBody>
          <a:bodyPr anchor="b"/>
          <a:lstStyle>
            <a:lvl1pPr>
              <a:defRPr sz="21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1631306"/>
            <a:ext cx="5109041" cy="1314450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 marL="342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41799" y="4686300"/>
            <a:ext cx="846040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41799" y="4806617"/>
            <a:ext cx="8460403" cy="0"/>
          </a:xfrm>
          <a:prstGeom prst="line">
            <a:avLst/>
          </a:prstGeom>
        </p:spPr>
      </p:cxn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3943186" y="4914900"/>
            <a:ext cx="125762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500">
                <a:solidFill>
                  <a:srgbClr val="FFFFFF"/>
                </a:solidFill>
              </a:defRPr>
            </a:lvl1pPr>
          </a:lstStyle>
          <a:p>
            <a:fld id="{2591556F-10CD-8748-AC34-34EE942B78D7}" type="datetime3">
              <a:rPr lang="en-US" smtClean="0"/>
              <a:t>9 June 2015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612" y="4914900"/>
            <a:ext cx="3496673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Dolby Atmos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361089"/>
            <a:ext cx="467811" cy="324712"/>
          </a:xfrm>
          <a:prstGeom prst="rect">
            <a:avLst/>
          </a:prstGeom>
        </p:spPr>
      </p:pic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00968" y="4914900"/>
            <a:ext cx="272381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z="500" smtClean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 smtClean="0"/>
              <a:t>WWSMC FY15 / CONFIDENTIAL INFORMATION © 2014 Dolby Laboratories,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6330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al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eal-Background.jpg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78"/>
          <p:cNvSpPr/>
          <p:nvPr userDrawn="1"/>
        </p:nvSpPr>
        <p:spPr>
          <a:xfrm>
            <a:off x="0" y="428625"/>
            <a:ext cx="9144000" cy="4286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219039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787" y="413281"/>
            <a:ext cx="7465722" cy="628650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41799" y="4806617"/>
            <a:ext cx="8460403" cy="0"/>
          </a:xfrm>
          <a:prstGeom prst="line">
            <a:avLst/>
          </a:prstGeom>
        </p:spPr>
      </p:cxn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3943186" y="4914900"/>
            <a:ext cx="125762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500">
                <a:solidFill>
                  <a:srgbClr val="FFFFFF"/>
                </a:solidFill>
              </a:defRPr>
            </a:lvl1pPr>
          </a:lstStyle>
          <a:p>
            <a:fld id="{381BC2F5-5840-A84F-9475-C141CAB79F89}" type="datetime3">
              <a:rPr lang="en-US" smtClean="0"/>
              <a:t>9 June 2015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612" y="4914900"/>
            <a:ext cx="3496673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Dolby Atmos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677526"/>
            <a:ext cx="467811" cy="324713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00968" y="4914900"/>
            <a:ext cx="272381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z="500" smtClean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 smtClean="0"/>
              <a:t>WWSMC FY15 / CONFIDENTIAL INFORMATION © 2014 Dolby Laboratories,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9272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eal-Background.jpg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78"/>
          <p:cNvSpPr/>
          <p:nvPr userDrawn="1"/>
        </p:nvSpPr>
        <p:spPr>
          <a:xfrm>
            <a:off x="0" y="428625"/>
            <a:ext cx="9144000" cy="4286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219039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787" y="413281"/>
            <a:ext cx="7465722" cy="628650"/>
          </a:xfrm>
        </p:spPr>
        <p:txBody>
          <a:bodyPr anchor="b"/>
          <a:lstStyle>
            <a:lvl1pPr>
              <a:defRPr>
                <a:solidFill>
                  <a:srgbClr val="00899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41799" y="4806617"/>
            <a:ext cx="8460403" cy="0"/>
          </a:xfrm>
          <a:prstGeom prst="line">
            <a:avLst/>
          </a:prstGeom>
        </p:spPr>
      </p:cxn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3943186" y="4914900"/>
            <a:ext cx="125762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500">
                <a:solidFill>
                  <a:srgbClr val="FFFFFF"/>
                </a:solidFill>
              </a:defRPr>
            </a:lvl1pPr>
          </a:lstStyle>
          <a:p>
            <a:fld id="{36B46CE6-E6B6-B346-8DAC-E4AE4D876BD7}" type="datetime3">
              <a:rPr lang="en-US" smtClean="0"/>
              <a:t>9 June 2015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612" y="4914900"/>
            <a:ext cx="3496673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Dolby Atmos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677526"/>
            <a:ext cx="467811" cy="324713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00968" y="4914900"/>
            <a:ext cx="272381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z="500" smtClean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 smtClean="0"/>
              <a:t>WWSMC FY15 / CONFIDENTIAL INFORMATION © 2014 Dolby Laboratories,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5005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Full Teal 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Teal-Background.jpg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 anchorCtr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361089"/>
            <a:ext cx="467811" cy="324712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341799" y="980574"/>
            <a:ext cx="846040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41799" y="4686300"/>
            <a:ext cx="846040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3943186" y="4914900"/>
            <a:ext cx="125762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500">
                <a:solidFill>
                  <a:srgbClr val="FFFFFF"/>
                </a:solidFill>
              </a:defRPr>
            </a:lvl1pPr>
          </a:lstStyle>
          <a:p>
            <a:fld id="{7B890523-E5E2-4B4E-A8E6-B69E82862077}" type="datetime3">
              <a:rPr lang="en-US" smtClean="0"/>
              <a:t>9 June 2015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612" y="4914900"/>
            <a:ext cx="3496673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Dolby Atmos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00968" y="4914900"/>
            <a:ext cx="272381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z="500" smtClean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 smtClean="0"/>
              <a:t>WWSMC FY15 / CONFIDENTIAL INFORMATION © 2014 Dolby Laboratories,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6456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al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eal-Background.jpg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78"/>
          <p:cNvSpPr/>
          <p:nvPr userDrawn="1"/>
        </p:nvSpPr>
        <p:spPr>
          <a:xfrm>
            <a:off x="0" y="428625"/>
            <a:ext cx="9144000" cy="4286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219039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787" y="411480"/>
            <a:ext cx="7465722" cy="62865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dirty="0">
                <a:solidFill>
                  <a:srgbClr val="008996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789" y="1371600"/>
            <a:ext cx="3469094" cy="3223023"/>
          </a:xfrm>
        </p:spPr>
        <p:txBody>
          <a:bodyPr vert="horz" lIns="0" tIns="0" rIns="0" bIns="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5789" y="1371600"/>
            <a:ext cx="3469094" cy="3223023"/>
          </a:xfrm>
        </p:spPr>
        <p:txBody>
          <a:bodyPr vert="horz" lIns="0" tIns="0" rIns="0" bIns="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3943186" y="4914900"/>
            <a:ext cx="125762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500">
                <a:solidFill>
                  <a:srgbClr val="FFFFFF"/>
                </a:solidFill>
              </a:defRPr>
            </a:lvl1pPr>
          </a:lstStyle>
          <a:p>
            <a:fld id="{EDA50649-A36D-264A-AA25-6A276527BD1D}" type="datetime3">
              <a:rPr lang="en-US" smtClean="0"/>
              <a:t>9 June 2015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612" y="4914900"/>
            <a:ext cx="3496673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Dolby Atmos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677526"/>
            <a:ext cx="467811" cy="324713"/>
          </a:xfrm>
          <a:prstGeom prst="rect">
            <a:avLst/>
          </a:prstGeom>
        </p:spPr>
      </p:pic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00968" y="4914900"/>
            <a:ext cx="272381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z="500" smtClean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 smtClean="0"/>
              <a:t>WWSMC FY15 / CONFIDENTIAL INFORMATION © 2014 Dolby Laboratories,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374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een-Background.tif"/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78"/>
          <p:cNvSpPr/>
          <p:nvPr userDrawn="1"/>
        </p:nvSpPr>
        <p:spPr>
          <a:xfrm>
            <a:off x="0" y="428625"/>
            <a:ext cx="9144000" cy="4286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219039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787" y="413281"/>
            <a:ext cx="7465722" cy="628650"/>
          </a:xfrm>
        </p:spPr>
        <p:txBody>
          <a:bodyPr anchor="b"/>
          <a:lstStyle>
            <a:lvl1pPr>
              <a:defRPr>
                <a:solidFill>
                  <a:srgbClr val="3A552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41799" y="4806617"/>
            <a:ext cx="8460403" cy="0"/>
          </a:xfrm>
          <a:prstGeom prst="line">
            <a:avLst/>
          </a:prstGeom>
        </p:spPr>
      </p:cxn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3943186" y="4914900"/>
            <a:ext cx="125762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500">
                <a:solidFill>
                  <a:srgbClr val="FFFFFF"/>
                </a:solidFill>
              </a:defRPr>
            </a:lvl1pPr>
          </a:lstStyle>
          <a:p>
            <a:fld id="{6E9AD35F-7C00-0747-9417-FACBF571B2CB}" type="datetime3">
              <a:rPr lang="en-US" smtClean="0"/>
              <a:t>9 June 2015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612" y="4914900"/>
            <a:ext cx="3496673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Dolby Atmos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677526"/>
            <a:ext cx="467811" cy="324713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00968" y="4914900"/>
            <a:ext cx="272381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z="500" smtClean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 smtClean="0"/>
              <a:t>WWSMC FY15 / CONFIDENTIAL INFORMATION © 2014 Dolby Laboratories,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988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l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eal-Background.jpg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hape 78"/>
          <p:cNvSpPr/>
          <p:nvPr userDrawn="1"/>
        </p:nvSpPr>
        <p:spPr>
          <a:xfrm>
            <a:off x="0" y="428625"/>
            <a:ext cx="9144000" cy="4286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219039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4787" y="2800350"/>
            <a:ext cx="7660096" cy="1371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 b="1">
                <a:solidFill>
                  <a:srgbClr val="008996"/>
                </a:solidFill>
              </a:defRPr>
            </a:lvl1pPr>
            <a:lvl2pPr marL="342946" indent="0">
              <a:buNone/>
              <a:defRPr sz="1500" b="1"/>
            </a:lvl2pPr>
            <a:lvl3pPr marL="685891" indent="0">
              <a:buNone/>
              <a:defRPr sz="1400" b="1"/>
            </a:lvl3pPr>
            <a:lvl4pPr marL="1028837" indent="0">
              <a:buNone/>
              <a:defRPr sz="1200" b="1"/>
            </a:lvl4pPr>
            <a:lvl5pPr marL="1371783" indent="0">
              <a:buNone/>
              <a:defRPr sz="1200" b="1"/>
            </a:lvl5pPr>
            <a:lvl6pPr marL="1714729" indent="0">
              <a:buNone/>
              <a:defRPr sz="1200" b="1"/>
            </a:lvl6pPr>
            <a:lvl7pPr marL="2057674" indent="0">
              <a:buNone/>
              <a:defRPr sz="1200" b="1"/>
            </a:lvl7pPr>
            <a:lvl8pPr marL="2400620" indent="0">
              <a:buNone/>
              <a:defRPr sz="1200" b="1"/>
            </a:lvl8pPr>
            <a:lvl9pPr marL="2743566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add a quote or statement.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788" y="990600"/>
            <a:ext cx="2332327" cy="1552937"/>
          </a:xfrm>
        </p:spPr>
        <p:txBody>
          <a:bodyPr vert="horz" lIns="0" tIns="0" rIns="0" bIns="0" rtlCol="0">
            <a:normAutofit/>
          </a:bodyPr>
          <a:lstStyle>
            <a:lvl1pPr marL="0" indent="0" algn="ctr">
              <a:buNone/>
              <a:defRPr lang="en-US" sz="12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348671" y="990600"/>
            <a:ext cx="2332327" cy="1552937"/>
          </a:xfrm>
        </p:spPr>
        <p:txBody>
          <a:bodyPr vert="horz" lIns="0" tIns="0" rIns="0" bIns="0" rtlCol="0">
            <a:normAutofit/>
          </a:bodyPr>
          <a:lstStyle>
            <a:lvl1pPr marL="0" indent="0" algn="ctr">
              <a:buNone/>
              <a:defRPr lang="en-US" sz="12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quarter" idx="13"/>
          </p:nvPr>
        </p:nvSpPr>
        <p:spPr>
          <a:xfrm>
            <a:off x="6012556" y="990600"/>
            <a:ext cx="2332327" cy="1552937"/>
          </a:xfrm>
        </p:spPr>
        <p:txBody>
          <a:bodyPr vert="horz" lIns="0" tIns="0" rIns="0" bIns="0" rtlCol="0">
            <a:normAutofit/>
          </a:bodyPr>
          <a:lstStyle>
            <a:lvl1pPr marL="0" indent="0" algn="ctr">
              <a:buNone/>
              <a:defRPr lang="en-US" sz="12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4"/>
          </p:nvPr>
        </p:nvSpPr>
        <p:spPr>
          <a:xfrm>
            <a:off x="3943186" y="4914900"/>
            <a:ext cx="125762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500">
                <a:solidFill>
                  <a:schemeClr val="bg1"/>
                </a:solidFill>
              </a:defRPr>
            </a:lvl1pPr>
          </a:lstStyle>
          <a:p>
            <a:fld id="{5F02BCC9-7E61-5347-8B85-88640718D827}" type="datetime3">
              <a:rPr lang="en-US" smtClean="0"/>
              <a:t>9 June 2015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612" y="4914900"/>
            <a:ext cx="3496673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Dolby Atmos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677526"/>
            <a:ext cx="467811" cy="324713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5600968" y="4914900"/>
            <a:ext cx="272381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z="500" smtClean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 smtClean="0"/>
              <a:t>WWSMC FY15 / CONFIDENTIAL INFORMATION © 2014 Dolby Laboratories,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549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Full Teal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eal-Background.jpg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943186" y="4914900"/>
            <a:ext cx="125762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500">
                <a:solidFill>
                  <a:srgbClr val="FFFFFF"/>
                </a:solidFill>
              </a:defRPr>
            </a:lvl1pPr>
          </a:lstStyle>
          <a:p>
            <a:fld id="{68AB6B57-02DF-E447-9068-135BEB87C11C}" type="datetime3">
              <a:rPr lang="en-US" smtClean="0"/>
              <a:t>9 June 2015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612" y="4914900"/>
            <a:ext cx="3496673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Dolby Atmos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41799" y="980574"/>
            <a:ext cx="846040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41799" y="4686300"/>
            <a:ext cx="846040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361089"/>
            <a:ext cx="467811" cy="324712"/>
          </a:xfrm>
          <a:prstGeom prst="rect">
            <a:avLst/>
          </a:prstGeom>
        </p:spPr>
      </p:pic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00968" y="4914900"/>
            <a:ext cx="272381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z="500" smtClean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 smtClean="0"/>
              <a:t>WWSMC FY15 / CONFIDENTIAL INFORMATION © 2014 Dolby Laboratories,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8080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eal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eal-Background.jpg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Shape 34"/>
          <p:cNvSpPr>
            <a:spLocks noGrp="1"/>
          </p:cNvSpPr>
          <p:nvPr>
            <p:ph type="title" hasCustomPrompt="1"/>
          </p:nvPr>
        </p:nvSpPr>
        <p:spPr>
          <a:xfrm>
            <a:off x="652464" y="966790"/>
            <a:ext cx="7839075" cy="2009775"/>
          </a:xfrm>
          <a:prstGeom prst="rect">
            <a:avLst/>
          </a:prstGeom>
          <a:ln w="12700">
            <a:miter lim="400000"/>
          </a:ln>
        </p:spPr>
        <p:txBody>
          <a:bodyPr vert="horz" lIns="19047" tIns="19047" rIns="19047" bIns="19047" anchor="b"/>
          <a:lstStyle>
            <a:lvl1pPr algn="l">
              <a:defRPr sz="5400" dirty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z="5400" dirty="0" smtClean="0">
                <a:solidFill>
                  <a:srgbClr val="FFFFFF"/>
                </a:solidFill>
              </a:rPr>
              <a:t>Title Text</a:t>
            </a:r>
            <a:endParaRPr sz="5400" dirty="0">
              <a:solidFill>
                <a:srgbClr val="FFFFFF"/>
              </a:solidFill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3943186" y="4914900"/>
            <a:ext cx="125762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500">
                <a:solidFill>
                  <a:srgbClr val="FFFFFF"/>
                </a:solidFill>
              </a:defRPr>
            </a:lvl1pPr>
          </a:lstStyle>
          <a:p>
            <a:fld id="{98B31CFD-C82F-7449-8E50-7D57E30EDE4A}" type="datetime3">
              <a:rPr lang="en-US" smtClean="0"/>
              <a:t>9 June 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612" y="4914900"/>
            <a:ext cx="3496673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Dolby Atmos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361089"/>
            <a:ext cx="467811" cy="324712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00968" y="4914900"/>
            <a:ext cx="272381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z="500" smtClean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 smtClean="0"/>
              <a:t>WWSMC FY15 / CONFIDENTIAL INFORMATION © 2014 Dolby Laboratories, Inc.</a:t>
            </a:r>
            <a:endParaRPr lang="en-US" dirty="0"/>
          </a:p>
        </p:txBody>
      </p:sp>
      <p:sp>
        <p:nvSpPr>
          <p:cNvPr id="13" name="Shape 37"/>
          <p:cNvSpPr/>
          <p:nvPr userDrawn="1"/>
        </p:nvSpPr>
        <p:spPr>
          <a:xfrm>
            <a:off x="665001" y="3143250"/>
            <a:ext cx="642306" cy="0"/>
          </a:xfrm>
          <a:prstGeom prst="line">
            <a:avLst/>
          </a:prstGeom>
          <a:ln w="50800">
            <a:solidFill>
              <a:srgbClr val="9DA33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171422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latin typeface="Verdana"/>
              <a:ea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8630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Windowp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eal-Background.jpg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78"/>
          <p:cNvSpPr/>
          <p:nvPr userDrawn="1"/>
        </p:nvSpPr>
        <p:spPr>
          <a:xfrm>
            <a:off x="0" y="428625"/>
            <a:ext cx="9144000" cy="4286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219039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Verdana"/>
              <a:ea typeface="Verdana"/>
              <a:cs typeface="Verdana"/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943186" y="4914900"/>
            <a:ext cx="125762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500">
                <a:solidFill>
                  <a:srgbClr val="FFFFFF"/>
                </a:solidFill>
              </a:defRPr>
            </a:lvl1pPr>
          </a:lstStyle>
          <a:p>
            <a:fld id="{353344FF-68E2-C74E-897B-4865FAE32FDA}" type="datetime3">
              <a:rPr lang="en-US" smtClean="0"/>
              <a:t>9 June 2015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612" y="4914900"/>
            <a:ext cx="3496673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Dolby Atmos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677526"/>
            <a:ext cx="467811" cy="324713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00968" y="4914900"/>
            <a:ext cx="272381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z="500" smtClean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 smtClean="0"/>
              <a:t>WWSMC FY15 / CONFIDENTIAL INFORMATION © 2014 Dolby Laboratories,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21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Windowpane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eal-Background.jpg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78"/>
          <p:cNvSpPr/>
          <p:nvPr userDrawn="1"/>
        </p:nvSpPr>
        <p:spPr>
          <a:xfrm>
            <a:off x="0" y="428625"/>
            <a:ext cx="9144000" cy="4286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219039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Verdana"/>
              <a:ea typeface="Verdana"/>
              <a:cs typeface="Verdana"/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943186" y="4914900"/>
            <a:ext cx="125762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500">
                <a:solidFill>
                  <a:srgbClr val="FFFFFF"/>
                </a:solidFill>
              </a:defRPr>
            </a:lvl1pPr>
          </a:lstStyle>
          <a:p>
            <a:fld id="{FADD8D27-545C-0240-B7B4-87631E8ECBBD}" type="datetime3">
              <a:rPr lang="en-US" smtClean="0"/>
              <a:t>9 June 2015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612" y="4914900"/>
            <a:ext cx="3496673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Dolby Atmos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00968" y="4914900"/>
            <a:ext cx="272381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z="500" smtClean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 smtClean="0"/>
              <a:t>WWSMC FY15 / CONFIDENTIAL INFORMATION © 2014 Dolby Laboratories,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86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Big Id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eal-Background.jpg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464" y="966978"/>
            <a:ext cx="7839075" cy="2009394"/>
          </a:xfrm>
        </p:spPr>
        <p:txBody>
          <a:bodyPr vert="horz" anchor="b"/>
          <a:lstStyle>
            <a:lvl1pPr algn="ctr">
              <a:defRPr sz="69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3943186" y="4914900"/>
            <a:ext cx="125762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500">
                <a:solidFill>
                  <a:srgbClr val="FFFFFF"/>
                </a:solidFill>
              </a:defRPr>
            </a:lvl1pPr>
          </a:lstStyle>
          <a:p>
            <a:fld id="{C4043805-B98F-3E43-B407-C9129693025D}" type="datetime3">
              <a:rPr lang="en-US" smtClean="0"/>
              <a:t>9 June 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612" y="4914900"/>
            <a:ext cx="3496673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Dolby Atmos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361089"/>
            <a:ext cx="467811" cy="324712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00968" y="4914900"/>
            <a:ext cx="272381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z="500" smtClean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 smtClean="0"/>
              <a:t>WWSMC FY15 / CONFIDENTIAL INFORMATION © 2014 Dolby Laboratories,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72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eal-Background.jpg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978" y="253746"/>
            <a:ext cx="7463448" cy="630936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svg&gt;.pdf"/>
          <p:cNvPicPr/>
          <p:nvPr userDrawn="1"/>
        </p:nvPicPr>
        <p:blipFill>
          <a:blip r:embed="rId3" cstate="screen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092" y="1085851"/>
            <a:ext cx="7543821" cy="361514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943186" y="4914900"/>
            <a:ext cx="125762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500">
                <a:solidFill>
                  <a:srgbClr val="FFFFFF"/>
                </a:solidFill>
              </a:defRPr>
            </a:lvl1pPr>
          </a:lstStyle>
          <a:p>
            <a:fld id="{08ED86FC-20A5-C541-886D-24872B5EB468}" type="datetime3">
              <a:rPr lang="en-US" smtClean="0"/>
              <a:t>9 June 2015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612" y="4914900"/>
            <a:ext cx="3496673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Dolby Atmos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361089"/>
            <a:ext cx="467811" cy="324712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00968" y="4914900"/>
            <a:ext cx="272381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z="500" smtClean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 smtClean="0"/>
              <a:t>WWSMC FY15 / CONFIDENTIAL INFORMATION © 2014 Dolby Laboratories,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33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eal-Background.jpg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09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743453" y="628650"/>
            <a:ext cx="3199983" cy="971550"/>
          </a:xfrm>
          <a:prstGeom prst="rect">
            <a:avLst/>
          </a:prstGeom>
        </p:spPr>
        <p:txBody>
          <a:bodyPr lIns="38368" tIns="19185" rIns="38368" bIns="19185" anchor="b"/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Verdana Bold" panose="020B0804030504040204" pitchFamily="34" charset="0"/>
                <a:ea typeface="Verdana Bold" panose="020B0804030504040204" pitchFamily="34" charset="0"/>
                <a:cs typeface="Verdana Bold" panose="020B0804030504040204" pitchFamily="34" charset="0"/>
              </a:defRPr>
            </a:lvl1pPr>
            <a:lvl2pPr marL="191842" indent="0">
              <a:buNone/>
              <a:defRPr/>
            </a:lvl2pPr>
          </a:lstStyle>
          <a:p>
            <a:pPr lvl="0"/>
            <a:r>
              <a:rPr lang="ru-RU" dirty="0" smtClean="0"/>
              <a:t>Тема Выступления</a:t>
            </a:r>
            <a:endParaRPr lang="en-US" dirty="0" smtClean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43453" y="1628775"/>
            <a:ext cx="3199983" cy="942975"/>
          </a:xfrm>
          <a:prstGeom prst="rect">
            <a:avLst/>
          </a:prstGeom>
        </p:spPr>
        <p:txBody>
          <a:bodyPr lIns="38368" tIns="19185" rIns="38368" bIns="19185"/>
          <a:lstStyle>
            <a:lvl1pPr marL="0" indent="0">
              <a:buNone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 smtClean="0"/>
              <a:t>Имя Фамилия</a:t>
            </a:r>
          </a:p>
          <a:p>
            <a:pPr lvl="0"/>
            <a:r>
              <a:rPr lang="ru-RU" dirty="0" smtClean="0"/>
              <a:t>Должность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77D65A2-6914-B444-B1DB-4FB3394A7AD2}" type="datetime3">
              <a:rPr lang="en-US" smtClean="0"/>
              <a:t>9 June 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smtClean="0"/>
              <a:t>Dolby Atmos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C73AE2E-6D52-443E-B3FF-455298C0FC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485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57200" y="1257300"/>
            <a:ext cx="5400675" cy="2251472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5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58079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Full Green 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een-Background.tif"/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 anchorCtr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361089"/>
            <a:ext cx="467811" cy="324712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341799" y="980574"/>
            <a:ext cx="846040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41799" y="4686300"/>
            <a:ext cx="846040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3943186" y="4914900"/>
            <a:ext cx="125762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500">
                <a:solidFill>
                  <a:srgbClr val="FFFFFF"/>
                </a:solidFill>
              </a:defRPr>
            </a:lvl1pPr>
          </a:lstStyle>
          <a:p>
            <a:fld id="{36AC813E-F83D-A045-A194-4F2E8366C095}" type="datetime3">
              <a:rPr lang="en-US" smtClean="0"/>
              <a:t>9 June 2015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612" y="4914900"/>
            <a:ext cx="3496673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Dolby Atmos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00968" y="4914900"/>
            <a:ext cx="272381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z="500" smtClean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 smtClean="0"/>
              <a:t>WWSMC FY15 / CONFIDENTIAL INFORMATION © 2014 Dolby Laboratories,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327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57200" y="1257300"/>
            <a:ext cx="5400675" cy="2251472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5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580794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52A9726-E83C-3349-88FE-5524E96B6113}" type="datetime3">
              <a:rPr lang="en-US" smtClean="0"/>
              <a:t>9 June 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Dolby Atmos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AE2E-6D52-443E-B3FF-455298C0FCE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09540" y="1624045"/>
            <a:ext cx="2723795" cy="189071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038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073"/>
            <a:ext cx="8229600" cy="38223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7010400" y="4547153"/>
            <a:ext cx="1524000" cy="301346"/>
          </a:xfrm>
          <a:prstGeom prst="rect">
            <a:avLst/>
          </a:prstGeom>
        </p:spPr>
        <p:txBody>
          <a:bodyPr lIns="91314" tIns="45661" rIns="91314" bIns="45661"/>
          <a:lstStyle>
            <a:lvl1pPr>
              <a:defRPr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Dolby Atmos</a:t>
            </a:r>
            <a:endParaRPr lang="en-US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402638" y="4547153"/>
            <a:ext cx="284162" cy="301346"/>
          </a:xfrm>
          <a:prstGeom prst="rect">
            <a:avLst/>
          </a:prstGeom>
        </p:spPr>
        <p:txBody>
          <a:bodyPr vert="horz" wrap="square" lIns="91314" tIns="45661" rIns="91314" bIns="45661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BB90D9C0-F499-8045-BC16-81C7D3EC71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0822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l Fo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direction_b_bokeh_teal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0960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_Photo_TealSc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899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311E63-B307-4748-8D1B-3BC815FAFA34}" type="datetime3">
              <a:rPr lang="en-US" smtClean="0">
                <a:solidFill>
                  <a:prstClr val="white"/>
                </a:solidFill>
              </a:rPr>
              <a:pPr/>
              <a:t>9 June 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042" y="4907681"/>
            <a:ext cx="3496673" cy="822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The Dolby Difference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330609"/>
            <a:ext cx="467811" cy="324712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341799" y="4806617"/>
            <a:ext cx="846040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6202522" y="4911529"/>
            <a:ext cx="982640" cy="7694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/>
            <a:r>
              <a:rPr lang="en-US" sz="500" dirty="0" smtClean="0">
                <a:solidFill>
                  <a:prstClr val="white"/>
                </a:solidFill>
              </a:rPr>
              <a:t>CONFIDENTIAL INFORMATION</a:t>
            </a: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7225654" y="4911529"/>
            <a:ext cx="1046761" cy="7694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r>
              <a:rPr lang="en-US" sz="500" dirty="0" smtClean="0">
                <a:solidFill>
                  <a:prstClr val="white"/>
                </a:solidFill>
              </a:rPr>
              <a:t>© 2015 Dolby Laboratories, Inc.</a:t>
            </a:r>
            <a:endParaRPr lang="en-US" sz="5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5838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685800"/>
            <a:ext cx="5486816" cy="742951"/>
          </a:xfrm>
        </p:spPr>
        <p:txBody>
          <a:bodyPr anchor="b"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1631306"/>
            <a:ext cx="5109041" cy="1314450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342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48CB45-F5FC-4745-B8BC-97C97DC94E48}" type="datetime3">
              <a:rPr lang="en-US" smtClean="0">
                <a:solidFill>
                  <a:prstClr val="white"/>
                </a:solidFill>
              </a:rPr>
              <a:pPr/>
              <a:t>9 June 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042" y="4907681"/>
            <a:ext cx="3496673" cy="822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The Dolby Difference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330609"/>
            <a:ext cx="467811" cy="32471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7140277" y="4911529"/>
            <a:ext cx="44884" cy="7694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/>
            <a:r>
              <a:rPr lang="en-US" sz="500" dirty="0" smtClean="0">
                <a:solidFill>
                  <a:prstClr val="white"/>
                </a:solidFill>
              </a:rPr>
              <a:t>  </a:t>
            </a: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225654" y="4911529"/>
            <a:ext cx="1046761" cy="7694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r>
              <a:rPr lang="en-US" sz="500" dirty="0" smtClean="0">
                <a:solidFill>
                  <a:prstClr val="white"/>
                </a:solidFill>
              </a:rPr>
              <a:t>© 2014 Dolby Laboratories, Inc.</a:t>
            </a:r>
            <a:endParaRPr lang="en-US" sz="5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005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Photo_BlackSc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685800"/>
            <a:ext cx="5486816" cy="742951"/>
          </a:xfrm>
        </p:spPr>
        <p:txBody>
          <a:bodyPr anchor="b"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1631306"/>
            <a:ext cx="5109041" cy="1314450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342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33AF3-0677-40FE-BD47-F00D18E3B5CA}" type="datetime3">
              <a:rPr lang="en-US" smtClean="0">
                <a:solidFill>
                  <a:prstClr val="white"/>
                </a:solidFill>
              </a:rPr>
              <a:pPr/>
              <a:t>9 June 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042" y="4907681"/>
            <a:ext cx="3496673" cy="822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The Dolby Difference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330609"/>
            <a:ext cx="467811" cy="32471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7140277" y="4911529"/>
            <a:ext cx="44884" cy="7694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/>
            <a:r>
              <a:rPr lang="en-US" sz="500" dirty="0" smtClean="0">
                <a:solidFill>
                  <a:prstClr val="white"/>
                </a:solidFill>
              </a:rPr>
              <a:t>  </a:t>
            </a: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225654" y="4911529"/>
            <a:ext cx="1046761" cy="7694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r>
              <a:rPr lang="en-US" sz="500" dirty="0" smtClean="0">
                <a:solidFill>
                  <a:prstClr val="white"/>
                </a:solidFill>
              </a:rPr>
              <a:t>© 2013 Dolby Laboratories, Inc.</a:t>
            </a:r>
            <a:endParaRPr lang="en-US" sz="5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052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Photo_TealSc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899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685800"/>
            <a:ext cx="5486816" cy="742951"/>
          </a:xfrm>
        </p:spPr>
        <p:txBody>
          <a:bodyPr anchor="b"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1631306"/>
            <a:ext cx="5109041" cy="1314450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342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D93EE2-8FBF-4B86-B97C-DF163EB08394}" type="datetime3">
              <a:rPr lang="en-US" smtClean="0">
                <a:solidFill>
                  <a:prstClr val="white"/>
                </a:solidFill>
              </a:rPr>
              <a:pPr/>
              <a:t>9 June 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042" y="4907681"/>
            <a:ext cx="3496673" cy="822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The Dolby Difference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330609"/>
            <a:ext cx="467811" cy="32471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7140277" y="4911529"/>
            <a:ext cx="44884" cy="7694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/>
            <a:r>
              <a:rPr lang="en-US" sz="500" dirty="0" smtClean="0">
                <a:solidFill>
                  <a:prstClr val="white"/>
                </a:solidFill>
              </a:rPr>
              <a:t>  </a:t>
            </a: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225654" y="4911529"/>
            <a:ext cx="1046761" cy="7694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r>
              <a:rPr lang="en-US" sz="500" dirty="0" smtClean="0">
                <a:solidFill>
                  <a:prstClr val="white"/>
                </a:solidFill>
              </a:rPr>
              <a:t>© 2013 Dolby Laboratories, Inc.</a:t>
            </a:r>
            <a:endParaRPr lang="en-US" sz="5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713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Photo_GreenSc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B2BB1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685800"/>
            <a:ext cx="5486816" cy="742951"/>
          </a:xfrm>
        </p:spPr>
        <p:txBody>
          <a:bodyPr anchor="b"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1631306"/>
            <a:ext cx="5109041" cy="1314450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342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C9875EB-98D9-4960-ADCC-335C873E71D2}" type="datetime3">
              <a:rPr lang="en-US" smtClean="0">
                <a:solidFill>
                  <a:prstClr val="white"/>
                </a:solidFill>
              </a:rPr>
              <a:pPr/>
              <a:t>9 June 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042" y="4907681"/>
            <a:ext cx="3496673" cy="822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The Dolby Difference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330609"/>
            <a:ext cx="467811" cy="32471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7140277" y="4911529"/>
            <a:ext cx="44884" cy="7694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/>
            <a:r>
              <a:rPr lang="en-US" sz="500" dirty="0" smtClean="0">
                <a:solidFill>
                  <a:prstClr val="white"/>
                </a:solidFill>
              </a:rPr>
              <a:t>  </a:t>
            </a: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225654" y="4911529"/>
            <a:ext cx="1046761" cy="7694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r>
              <a:rPr lang="en-US" sz="500" dirty="0" smtClean="0">
                <a:solidFill>
                  <a:prstClr val="white"/>
                </a:solidFill>
              </a:rPr>
              <a:t>© 2013 Dolby Laboratories, Inc.</a:t>
            </a:r>
            <a:endParaRPr lang="en-US" sz="5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77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Photo_DK OrangeSc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4451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685800"/>
            <a:ext cx="5486816" cy="742951"/>
          </a:xfrm>
        </p:spPr>
        <p:txBody>
          <a:bodyPr anchor="b"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1631306"/>
            <a:ext cx="5109041" cy="1314450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342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B7B5B1-35D6-435B-B2F4-F617F58E7B7F}" type="datetime3">
              <a:rPr lang="en-US" smtClean="0">
                <a:solidFill>
                  <a:prstClr val="white"/>
                </a:solidFill>
              </a:rPr>
              <a:pPr/>
              <a:t>9 June 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042" y="4907681"/>
            <a:ext cx="3496673" cy="822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The Dolby Difference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330609"/>
            <a:ext cx="467811" cy="32471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7140277" y="4911529"/>
            <a:ext cx="44884" cy="7694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/>
            <a:r>
              <a:rPr lang="en-US" sz="500" dirty="0" smtClean="0">
                <a:solidFill>
                  <a:prstClr val="white"/>
                </a:solidFill>
              </a:rPr>
              <a:t>  </a:t>
            </a: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225654" y="4911529"/>
            <a:ext cx="1046761" cy="7694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r>
              <a:rPr lang="en-US" sz="500" dirty="0" smtClean="0">
                <a:solidFill>
                  <a:prstClr val="white"/>
                </a:solidFill>
              </a:rPr>
              <a:t>© 2013 Dolby Laboratories, Inc.</a:t>
            </a:r>
            <a:endParaRPr lang="en-US" sz="5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932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Green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een-Background.tif"/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78"/>
          <p:cNvSpPr/>
          <p:nvPr userDrawn="1"/>
        </p:nvSpPr>
        <p:spPr>
          <a:xfrm>
            <a:off x="0" y="428625"/>
            <a:ext cx="9144000" cy="4286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219039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787" y="411480"/>
            <a:ext cx="7465722" cy="62865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dirty="0">
                <a:solidFill>
                  <a:srgbClr val="3A5529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789" y="1371600"/>
            <a:ext cx="3469094" cy="3223023"/>
          </a:xfrm>
        </p:spPr>
        <p:txBody>
          <a:bodyPr vert="horz" lIns="0" tIns="0" rIns="0" bIns="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5789" y="1371600"/>
            <a:ext cx="3469094" cy="3223023"/>
          </a:xfrm>
        </p:spPr>
        <p:txBody>
          <a:bodyPr vert="horz" lIns="0" tIns="0" rIns="0" bIns="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3943186" y="4914900"/>
            <a:ext cx="125762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500">
                <a:solidFill>
                  <a:srgbClr val="FFFFFF"/>
                </a:solidFill>
              </a:defRPr>
            </a:lvl1pPr>
          </a:lstStyle>
          <a:p>
            <a:fld id="{F36386C4-3FC1-B643-8390-23878661E90F}" type="datetime3">
              <a:rPr lang="en-US" smtClean="0"/>
              <a:t>9 June 2015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612" y="4914900"/>
            <a:ext cx="3496673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Dolby Atmos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677526"/>
            <a:ext cx="467811" cy="324713"/>
          </a:xfrm>
          <a:prstGeom prst="rect">
            <a:avLst/>
          </a:prstGeom>
        </p:spPr>
      </p:pic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00968" y="4914900"/>
            <a:ext cx="272381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z="500" smtClean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 smtClean="0"/>
              <a:t>WWSMC FY15 / CONFIDENTIAL INFORMATION © 2014 Dolby Laboratories, Inc.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Photo_FushciaSc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685800"/>
            <a:ext cx="5486816" cy="742951"/>
          </a:xfrm>
        </p:spPr>
        <p:txBody>
          <a:bodyPr anchor="b"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1631306"/>
            <a:ext cx="5109041" cy="1314450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342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A8752D-A495-4361-8BC3-AF20764E6B25}" type="datetime3">
              <a:rPr lang="en-US" smtClean="0">
                <a:solidFill>
                  <a:prstClr val="white"/>
                </a:solidFill>
              </a:rPr>
              <a:pPr/>
              <a:t>9 June 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042" y="4907681"/>
            <a:ext cx="3496673" cy="822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The Dolby Difference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330609"/>
            <a:ext cx="467811" cy="32471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7140277" y="4911529"/>
            <a:ext cx="44884" cy="7694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/>
            <a:r>
              <a:rPr lang="en-US" sz="500" dirty="0" smtClean="0">
                <a:solidFill>
                  <a:prstClr val="white"/>
                </a:solidFill>
              </a:rPr>
              <a:t>  </a:t>
            </a: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225654" y="4911529"/>
            <a:ext cx="1046761" cy="7694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r>
              <a:rPr lang="en-US" sz="500" dirty="0" smtClean="0">
                <a:solidFill>
                  <a:prstClr val="white"/>
                </a:solidFill>
              </a:rPr>
              <a:t>© 2013 Dolby Laboratories, Inc.</a:t>
            </a:r>
            <a:endParaRPr lang="en-US" sz="5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861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_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591B33-2947-4EBD-B35A-8A2AA08A6F0C}" type="datetime3">
              <a:rPr lang="en-US" smtClean="0">
                <a:solidFill>
                  <a:prstClr val="white"/>
                </a:solidFill>
              </a:rPr>
              <a:pPr/>
              <a:t>9 June 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042" y="4907681"/>
            <a:ext cx="3496673" cy="822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The Dolby Difference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330609"/>
            <a:ext cx="467811" cy="324712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7140277" y="4911529"/>
            <a:ext cx="44884" cy="7694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/>
            <a:r>
              <a:rPr lang="en-US" sz="500" dirty="0" smtClean="0">
                <a:solidFill>
                  <a:prstClr val="white"/>
                </a:solidFill>
              </a:rPr>
              <a:t>  </a:t>
            </a: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7225654" y="4911529"/>
            <a:ext cx="1046761" cy="7694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r>
              <a:rPr lang="en-US" sz="500" dirty="0" smtClean="0">
                <a:solidFill>
                  <a:prstClr val="white"/>
                </a:solidFill>
              </a:rPr>
              <a:t>© 2013 Dolby Laboratories, Inc.</a:t>
            </a:r>
            <a:endParaRPr lang="en-US" sz="5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674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_Photo_BlackSc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C2F925-D27B-435B-B37D-1CE10BC6D210}" type="datetime3">
              <a:rPr lang="en-US" smtClean="0">
                <a:solidFill>
                  <a:prstClr val="white"/>
                </a:solidFill>
              </a:rPr>
              <a:pPr/>
              <a:t>9 June 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042" y="4907681"/>
            <a:ext cx="3496673" cy="822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The Dolby Difference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330609"/>
            <a:ext cx="467811" cy="324712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7140277" y="4911529"/>
            <a:ext cx="44884" cy="7694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/>
            <a:r>
              <a:rPr lang="en-US" sz="500" dirty="0" smtClean="0">
                <a:solidFill>
                  <a:prstClr val="white"/>
                </a:solidFill>
              </a:rPr>
              <a:t>  </a:t>
            </a: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7225654" y="4911529"/>
            <a:ext cx="1046761" cy="7694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r>
              <a:rPr lang="en-US" sz="500" dirty="0" smtClean="0">
                <a:solidFill>
                  <a:prstClr val="white"/>
                </a:solidFill>
              </a:rPr>
              <a:t>© 2013 Dolby Laboratories, Inc.</a:t>
            </a:r>
            <a:endParaRPr lang="en-US" sz="5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421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_Photo_TealSc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899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3BF18D-4D69-42C6-8F11-70191B8FDDEC}" type="datetime3">
              <a:rPr lang="en-US" smtClean="0">
                <a:solidFill>
                  <a:prstClr val="white"/>
                </a:solidFill>
              </a:rPr>
              <a:pPr/>
              <a:t>9 June 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042" y="4907681"/>
            <a:ext cx="3496673" cy="822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The Dolby Difference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330609"/>
            <a:ext cx="467811" cy="324712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7140277" y="4911529"/>
            <a:ext cx="44884" cy="7694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/>
            <a:r>
              <a:rPr lang="en-US" sz="500" dirty="0" smtClean="0">
                <a:solidFill>
                  <a:prstClr val="white"/>
                </a:solidFill>
              </a:rPr>
              <a:t>  </a:t>
            </a: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7225654" y="4911529"/>
            <a:ext cx="1046761" cy="7694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r>
              <a:rPr lang="en-US" sz="500" dirty="0" smtClean="0">
                <a:solidFill>
                  <a:prstClr val="white"/>
                </a:solidFill>
              </a:rPr>
              <a:t>© 2015 Dolby Laboratories, Inc.</a:t>
            </a:r>
            <a:endParaRPr lang="en-US" sz="5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19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_Photo_GreenSc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B2BB1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3175C5E-D803-416A-AC72-A612F92D267C}" type="datetime3">
              <a:rPr lang="en-US" smtClean="0">
                <a:solidFill>
                  <a:prstClr val="white"/>
                </a:solidFill>
              </a:rPr>
              <a:pPr/>
              <a:t>9 June 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042" y="4907681"/>
            <a:ext cx="3496673" cy="822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The Dolby Difference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330609"/>
            <a:ext cx="467811" cy="324712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7140277" y="4911529"/>
            <a:ext cx="44884" cy="7694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/>
            <a:r>
              <a:rPr lang="en-US" sz="500" dirty="0" smtClean="0">
                <a:solidFill>
                  <a:prstClr val="white"/>
                </a:solidFill>
              </a:rPr>
              <a:t>  </a:t>
            </a: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7225654" y="4911529"/>
            <a:ext cx="1046761" cy="7694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r>
              <a:rPr lang="en-US" sz="500" dirty="0" smtClean="0">
                <a:solidFill>
                  <a:prstClr val="white"/>
                </a:solidFill>
              </a:rPr>
              <a:t>© 2013 Dolby Laboratories, Inc.</a:t>
            </a:r>
            <a:endParaRPr lang="en-US" sz="5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045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_Photo_DKOrangeSc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4451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BA2AF1-D664-43FD-9C04-2E45BC2BBB92}" type="datetime3">
              <a:rPr lang="en-US" smtClean="0">
                <a:solidFill>
                  <a:prstClr val="white"/>
                </a:solidFill>
              </a:rPr>
              <a:pPr/>
              <a:t>9 June 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042" y="4907681"/>
            <a:ext cx="3496673" cy="822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The Dolby Difference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330609"/>
            <a:ext cx="467811" cy="324712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7140277" y="4911529"/>
            <a:ext cx="44884" cy="7694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/>
            <a:r>
              <a:rPr lang="en-US" sz="500" dirty="0" smtClean="0">
                <a:solidFill>
                  <a:prstClr val="white"/>
                </a:solidFill>
              </a:rPr>
              <a:t>  </a:t>
            </a: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7225654" y="4911529"/>
            <a:ext cx="1046761" cy="7694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r>
              <a:rPr lang="en-US" sz="500" dirty="0" smtClean="0">
                <a:solidFill>
                  <a:prstClr val="white"/>
                </a:solidFill>
              </a:rPr>
              <a:t>© 2013 Dolby Laboratories, Inc.</a:t>
            </a:r>
            <a:endParaRPr lang="en-US" sz="5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302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_Photo_FushciaSc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277374-D057-4B49-A0C0-DDE9A048E202}" type="datetime3">
              <a:rPr lang="en-US" smtClean="0">
                <a:solidFill>
                  <a:prstClr val="white"/>
                </a:solidFill>
              </a:rPr>
              <a:pPr/>
              <a:t>9 June 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042" y="4907681"/>
            <a:ext cx="3496673" cy="822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The Dolby Difference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330609"/>
            <a:ext cx="467811" cy="324712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7140277" y="4911529"/>
            <a:ext cx="44884" cy="7694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/>
            <a:r>
              <a:rPr lang="en-US" sz="500" dirty="0" smtClean="0">
                <a:solidFill>
                  <a:prstClr val="white"/>
                </a:solidFill>
              </a:rPr>
              <a:t>  </a:t>
            </a: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7225654" y="4911529"/>
            <a:ext cx="1046761" cy="7694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r>
              <a:rPr lang="en-US" sz="500" dirty="0" smtClean="0">
                <a:solidFill>
                  <a:prstClr val="white"/>
                </a:solidFill>
              </a:rPr>
              <a:t>© 2013 Dolby Laboratories, Inc.</a:t>
            </a:r>
            <a:endParaRPr lang="en-US" sz="5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582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Slide_Photo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845" y="1502712"/>
            <a:ext cx="7414086" cy="1811989"/>
          </a:xfrm>
        </p:spPr>
        <p:txBody>
          <a:bodyPr anchor="t"/>
          <a:lstStyle>
            <a:lvl1pPr algn="l">
              <a:defRPr sz="3600" b="0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92F26F-BD64-4D4F-A52F-09923E13AA0B}" type="datetime3">
              <a:rPr lang="en-US" smtClean="0">
                <a:solidFill>
                  <a:prstClr val="white"/>
                </a:solidFill>
              </a:rPr>
              <a:pPr/>
              <a:t>9 June 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042" y="4907681"/>
            <a:ext cx="3496673" cy="822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The Dolby Difference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7140277" y="4911529"/>
            <a:ext cx="44884" cy="7694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/>
            <a:r>
              <a:rPr lang="en-US" sz="500" dirty="0" smtClean="0">
                <a:solidFill>
                  <a:prstClr val="white"/>
                </a:solidFill>
              </a:rPr>
              <a:t>  </a:t>
            </a: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7225654" y="4911529"/>
            <a:ext cx="1046761" cy="7694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r>
              <a:rPr lang="en-US" sz="500" dirty="0" smtClean="0">
                <a:solidFill>
                  <a:prstClr val="white"/>
                </a:solidFill>
              </a:rPr>
              <a:t>© 2013 Dolby Laboratories, Inc.</a:t>
            </a:r>
            <a:endParaRPr lang="en-US" sz="500" dirty="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330609"/>
            <a:ext cx="467811" cy="32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64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Slide_Photo_BlackSc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845" y="1502712"/>
            <a:ext cx="7414086" cy="1811989"/>
          </a:xfrm>
        </p:spPr>
        <p:txBody>
          <a:bodyPr anchor="t"/>
          <a:lstStyle>
            <a:lvl1pPr algn="l">
              <a:defRPr sz="3600" b="0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792941F-2EC5-43E9-B057-0D34B82A4934}" type="datetime3">
              <a:rPr lang="en-US" smtClean="0">
                <a:solidFill>
                  <a:prstClr val="white"/>
                </a:solidFill>
              </a:rPr>
              <a:pPr/>
              <a:t>9 June 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042" y="4907681"/>
            <a:ext cx="3496673" cy="822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The Dolby Difference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7140277" y="4911529"/>
            <a:ext cx="44884" cy="7694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/>
            <a:r>
              <a:rPr lang="en-US" sz="500" dirty="0" smtClean="0">
                <a:solidFill>
                  <a:prstClr val="white"/>
                </a:solidFill>
              </a:rPr>
              <a:t>  </a:t>
            </a: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7225654" y="4911529"/>
            <a:ext cx="1046761" cy="7694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r>
              <a:rPr lang="en-US" sz="500" dirty="0" smtClean="0">
                <a:solidFill>
                  <a:prstClr val="white"/>
                </a:solidFill>
              </a:rPr>
              <a:t>© 2013 Dolby Laboratories, Inc.</a:t>
            </a:r>
            <a:endParaRPr lang="en-US" sz="500" dirty="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330609"/>
            <a:ext cx="467811" cy="32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34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Slide_Photo_TealSc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899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845" y="1502712"/>
            <a:ext cx="7414086" cy="1811989"/>
          </a:xfrm>
        </p:spPr>
        <p:txBody>
          <a:bodyPr anchor="t"/>
          <a:lstStyle>
            <a:lvl1pPr algn="l">
              <a:defRPr sz="3600" b="0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52C86E-6C76-48C9-8D64-3056688C2C98}" type="datetime3">
              <a:rPr lang="en-US" smtClean="0">
                <a:solidFill>
                  <a:prstClr val="white"/>
                </a:solidFill>
              </a:rPr>
              <a:pPr/>
              <a:t>9 June 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042" y="4907681"/>
            <a:ext cx="3496673" cy="822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The Dolby Difference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7140277" y="4911529"/>
            <a:ext cx="44884" cy="7694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/>
            <a:r>
              <a:rPr lang="en-US" sz="500" dirty="0" smtClean="0">
                <a:solidFill>
                  <a:prstClr val="white"/>
                </a:solidFill>
              </a:rPr>
              <a:t>  </a:t>
            </a: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7225654" y="4911529"/>
            <a:ext cx="1046761" cy="7694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r>
              <a:rPr lang="en-US" sz="500" dirty="0" smtClean="0">
                <a:solidFill>
                  <a:prstClr val="white"/>
                </a:solidFill>
              </a:rPr>
              <a:t>© 2013 Dolby Laboratories, Inc.</a:t>
            </a:r>
            <a:endParaRPr lang="en-US" sz="500" dirty="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330609"/>
            <a:ext cx="467811" cy="32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6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een-Background.tif"/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hape 78"/>
          <p:cNvSpPr/>
          <p:nvPr userDrawn="1"/>
        </p:nvSpPr>
        <p:spPr>
          <a:xfrm>
            <a:off x="0" y="428625"/>
            <a:ext cx="9144000" cy="4286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219039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4787" y="2800350"/>
            <a:ext cx="7660096" cy="1371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 b="1">
                <a:solidFill>
                  <a:srgbClr val="3A5529"/>
                </a:solidFill>
              </a:defRPr>
            </a:lvl1pPr>
            <a:lvl2pPr marL="342946" indent="0">
              <a:buNone/>
              <a:defRPr sz="1500" b="1"/>
            </a:lvl2pPr>
            <a:lvl3pPr marL="685891" indent="0">
              <a:buNone/>
              <a:defRPr sz="1400" b="1"/>
            </a:lvl3pPr>
            <a:lvl4pPr marL="1028837" indent="0">
              <a:buNone/>
              <a:defRPr sz="1200" b="1"/>
            </a:lvl4pPr>
            <a:lvl5pPr marL="1371783" indent="0">
              <a:buNone/>
              <a:defRPr sz="1200" b="1"/>
            </a:lvl5pPr>
            <a:lvl6pPr marL="1714729" indent="0">
              <a:buNone/>
              <a:defRPr sz="1200" b="1"/>
            </a:lvl6pPr>
            <a:lvl7pPr marL="2057674" indent="0">
              <a:buNone/>
              <a:defRPr sz="1200" b="1"/>
            </a:lvl7pPr>
            <a:lvl8pPr marL="2400620" indent="0">
              <a:buNone/>
              <a:defRPr sz="1200" b="1"/>
            </a:lvl8pPr>
            <a:lvl9pPr marL="2743566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add a quote or statement.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788" y="990600"/>
            <a:ext cx="2332327" cy="1552937"/>
          </a:xfrm>
        </p:spPr>
        <p:txBody>
          <a:bodyPr vert="horz" lIns="0" tIns="0" rIns="0" bIns="0" rtlCol="0">
            <a:normAutofit/>
          </a:bodyPr>
          <a:lstStyle>
            <a:lvl1pPr marL="0" indent="0" algn="ctr">
              <a:buNone/>
              <a:defRPr lang="en-US" sz="12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348671" y="990600"/>
            <a:ext cx="2332327" cy="1552937"/>
          </a:xfrm>
        </p:spPr>
        <p:txBody>
          <a:bodyPr vert="horz" lIns="0" tIns="0" rIns="0" bIns="0" rtlCol="0">
            <a:normAutofit/>
          </a:bodyPr>
          <a:lstStyle>
            <a:lvl1pPr marL="0" indent="0" algn="ctr">
              <a:buNone/>
              <a:defRPr lang="en-US" sz="12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quarter" idx="13"/>
          </p:nvPr>
        </p:nvSpPr>
        <p:spPr>
          <a:xfrm>
            <a:off x="6012556" y="990600"/>
            <a:ext cx="2332327" cy="1552937"/>
          </a:xfrm>
        </p:spPr>
        <p:txBody>
          <a:bodyPr vert="horz" lIns="0" tIns="0" rIns="0" bIns="0" rtlCol="0">
            <a:normAutofit/>
          </a:bodyPr>
          <a:lstStyle>
            <a:lvl1pPr marL="0" indent="0" algn="ctr">
              <a:buNone/>
              <a:defRPr lang="en-US" sz="12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4"/>
          </p:nvPr>
        </p:nvSpPr>
        <p:spPr>
          <a:xfrm>
            <a:off x="3943186" y="4914900"/>
            <a:ext cx="125762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500">
                <a:solidFill>
                  <a:schemeClr val="bg1"/>
                </a:solidFill>
              </a:defRPr>
            </a:lvl1pPr>
          </a:lstStyle>
          <a:p>
            <a:fld id="{5C15B9AB-8BE0-7D4C-806F-B82103364053}" type="datetime3">
              <a:rPr lang="en-US" smtClean="0"/>
              <a:t>9 June 2015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612" y="4914900"/>
            <a:ext cx="3496673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Dolby Atmos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677526"/>
            <a:ext cx="467811" cy="324713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5600968" y="4914900"/>
            <a:ext cx="272381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z="500" smtClean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 smtClean="0"/>
              <a:t>WWSMC FY15 / CONFIDENTIAL INFORMATION © 2014 Dolby Laboratories,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5505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Slide_Photo_GreenSc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B2BB1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845" y="1502712"/>
            <a:ext cx="7414086" cy="1811989"/>
          </a:xfrm>
        </p:spPr>
        <p:txBody>
          <a:bodyPr anchor="t"/>
          <a:lstStyle>
            <a:lvl1pPr algn="l">
              <a:defRPr sz="3600" b="0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A6D054-A5C5-43EA-B584-B97DEB78E54B}" type="datetime3">
              <a:rPr lang="en-US" smtClean="0">
                <a:solidFill>
                  <a:prstClr val="white"/>
                </a:solidFill>
              </a:rPr>
              <a:pPr/>
              <a:t>9 June 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042" y="4907681"/>
            <a:ext cx="3496673" cy="822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The Dolby Difference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7140277" y="4911529"/>
            <a:ext cx="44884" cy="7694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/>
            <a:r>
              <a:rPr lang="en-US" sz="500" dirty="0" smtClean="0">
                <a:solidFill>
                  <a:prstClr val="white"/>
                </a:solidFill>
              </a:rPr>
              <a:t>  </a:t>
            </a: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7225654" y="4911529"/>
            <a:ext cx="1046761" cy="7694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r>
              <a:rPr lang="en-US" sz="500" dirty="0" smtClean="0">
                <a:solidFill>
                  <a:prstClr val="white"/>
                </a:solidFill>
              </a:rPr>
              <a:t>© 2013 Dolby Laboratories, Inc.</a:t>
            </a:r>
            <a:endParaRPr lang="en-US" sz="500" dirty="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330609"/>
            <a:ext cx="467811" cy="32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41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Slide_Photo_DKOrangeSc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4451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845" y="1502712"/>
            <a:ext cx="7414086" cy="1811989"/>
          </a:xfrm>
        </p:spPr>
        <p:txBody>
          <a:bodyPr anchor="t"/>
          <a:lstStyle>
            <a:lvl1pPr algn="l">
              <a:defRPr sz="3600" b="0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DC08914-430D-4B52-BAB4-EFF54CEAA4B8}" type="datetime3">
              <a:rPr lang="en-US" smtClean="0">
                <a:solidFill>
                  <a:prstClr val="white"/>
                </a:solidFill>
              </a:rPr>
              <a:pPr/>
              <a:t>9 June 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042" y="4907681"/>
            <a:ext cx="3496673" cy="822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The Dolby Difference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7140277" y="4911529"/>
            <a:ext cx="44884" cy="7694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/>
            <a:r>
              <a:rPr lang="en-US" sz="500" dirty="0" smtClean="0">
                <a:solidFill>
                  <a:prstClr val="white"/>
                </a:solidFill>
              </a:rPr>
              <a:t>  </a:t>
            </a: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7225654" y="4911529"/>
            <a:ext cx="1046761" cy="7694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r>
              <a:rPr lang="en-US" sz="500" dirty="0" smtClean="0">
                <a:solidFill>
                  <a:prstClr val="white"/>
                </a:solidFill>
              </a:rPr>
              <a:t>© 2013 Dolby Laboratories, Inc.</a:t>
            </a:r>
            <a:endParaRPr lang="en-US" sz="500" dirty="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330609"/>
            <a:ext cx="467811" cy="32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840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Slide_Photo_FushciaSc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845" y="1502712"/>
            <a:ext cx="7414086" cy="1811989"/>
          </a:xfrm>
        </p:spPr>
        <p:txBody>
          <a:bodyPr anchor="t"/>
          <a:lstStyle>
            <a:lvl1pPr algn="l">
              <a:defRPr sz="3600" b="0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FDC930-68DA-4256-9DE1-578B4F904955}" type="datetime3">
              <a:rPr lang="en-US" smtClean="0">
                <a:solidFill>
                  <a:prstClr val="white"/>
                </a:solidFill>
              </a:rPr>
              <a:pPr/>
              <a:t>9 June 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042" y="4907681"/>
            <a:ext cx="3496673" cy="822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The Dolby Difference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7140277" y="4911529"/>
            <a:ext cx="44884" cy="7694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/>
            <a:r>
              <a:rPr lang="en-US" sz="500" dirty="0" smtClean="0">
                <a:solidFill>
                  <a:prstClr val="white"/>
                </a:solidFill>
              </a:rPr>
              <a:t>  </a:t>
            </a: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7225654" y="4911529"/>
            <a:ext cx="1046761" cy="7694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r>
              <a:rPr lang="en-US" sz="500" dirty="0" smtClean="0">
                <a:solidFill>
                  <a:prstClr val="white"/>
                </a:solidFill>
              </a:rPr>
              <a:t>© 2013 Dolby Laboratories, Inc.</a:t>
            </a:r>
            <a:endParaRPr lang="en-US" sz="500" dirty="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330609"/>
            <a:ext cx="467811" cy="32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65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Full Green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een-Background.tif"/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943186" y="4914900"/>
            <a:ext cx="125762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500">
                <a:solidFill>
                  <a:srgbClr val="FFFFFF"/>
                </a:solidFill>
              </a:defRPr>
            </a:lvl1pPr>
          </a:lstStyle>
          <a:p>
            <a:fld id="{5091F372-08E5-2940-9A43-8FF98FFCB555}" type="datetime3">
              <a:rPr lang="en-US" smtClean="0"/>
              <a:t>9 June 2015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612" y="4914900"/>
            <a:ext cx="3496673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Dolby Atmos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41799" y="980574"/>
            <a:ext cx="846040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41799" y="4686300"/>
            <a:ext cx="846040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361089"/>
            <a:ext cx="467811" cy="324712"/>
          </a:xfrm>
          <a:prstGeom prst="rect">
            <a:avLst/>
          </a:prstGeom>
        </p:spPr>
      </p:pic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00968" y="4914900"/>
            <a:ext cx="272381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z="500" smtClean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 smtClean="0"/>
              <a:t>WWSMC FY15 / CONFIDENTIAL INFORMATION © 2014 Dolby Laboratories,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768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Windowpane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een-Background.tif"/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78"/>
          <p:cNvSpPr/>
          <p:nvPr userDrawn="1"/>
        </p:nvSpPr>
        <p:spPr>
          <a:xfrm>
            <a:off x="0" y="428625"/>
            <a:ext cx="9144000" cy="4286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219039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Verdana"/>
              <a:ea typeface="Verdana"/>
              <a:cs typeface="Verdana"/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943186" y="4914900"/>
            <a:ext cx="125762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500">
                <a:solidFill>
                  <a:srgbClr val="FFFFFF"/>
                </a:solidFill>
              </a:defRPr>
            </a:lvl1pPr>
          </a:lstStyle>
          <a:p>
            <a:fld id="{72C486B1-F709-7D4F-84E4-9B7C033085C6}" type="datetime3">
              <a:rPr lang="en-US" smtClean="0"/>
              <a:t>9 June 2015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612" y="4914900"/>
            <a:ext cx="3496673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Dolby Atmos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00968" y="4914900"/>
            <a:ext cx="272381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z="500" smtClean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 smtClean="0"/>
              <a:t>WWSMC FY15 / CONFIDENTIAL INFORMATION © 2014 Dolby Laboratories,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88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een-Background.tif"/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4104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image" Target="../media/image3.emf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787" y="252666"/>
            <a:ext cx="7465722" cy="62865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787" y="1371600"/>
            <a:ext cx="7465722" cy="32230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43186" y="4914900"/>
            <a:ext cx="125762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fld id="{256CD94A-AE40-064E-BEB0-2EB80AFE28C8}" type="datetime3">
              <a:rPr lang="en-US" smtClean="0"/>
              <a:t>9 June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612" y="4914900"/>
            <a:ext cx="3496673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Dolby Atmos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00968" y="4914900"/>
            <a:ext cx="272381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z="500" smtClean="0"/>
            </a:lvl1pPr>
          </a:lstStyle>
          <a:p>
            <a:pPr algn="r"/>
            <a:r>
              <a:rPr lang="en-US" dirty="0" smtClean="0"/>
              <a:t>WWSMC FY15 / CONFIDENTIAL INFORMATION © 2014 Dolby Laboratories, Inc.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67" y="330608"/>
            <a:ext cx="467811" cy="324713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341799" y="980574"/>
            <a:ext cx="8460403" cy="0"/>
          </a:xfrm>
          <a:prstGeom prst="line">
            <a:avLst/>
          </a:prstGeom>
          <a:ln w="127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341799" y="4806617"/>
            <a:ext cx="8460403" cy="0"/>
          </a:xfrm>
          <a:prstGeom prst="line">
            <a:avLst/>
          </a:prstGeom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12" r:id="rId3"/>
    <p:sldLayoutId id="2147483699" r:id="rId4"/>
    <p:sldLayoutId id="2147483652" r:id="rId5"/>
    <p:sldLayoutId id="2147483698" r:id="rId6"/>
    <p:sldLayoutId id="2147483711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47" r:id="rId20"/>
    <p:sldLayoutId id="2147483762" r:id="rId21"/>
    <p:sldLayoutId id="2147483763" r:id="rId22"/>
    <p:sldLayoutId id="2147483764" r:id="rId23"/>
    <p:sldLayoutId id="2147483766" r:id="rId24"/>
    <p:sldLayoutId id="2147483767" r:id="rId25"/>
    <p:sldLayoutId id="2147483768" r:id="rId26"/>
    <p:sldLayoutId id="2147483769" r:id="rId27"/>
    <p:sldLayoutId id="2147483770" r:id="rId28"/>
    <p:sldLayoutId id="2147483771" r:id="rId29"/>
    <p:sldLayoutId id="2147483772" r:id="rId30"/>
    <p:sldLayoutId id="2147483773" r:id="rId31"/>
    <p:sldLayoutId id="2147483774" r:id="rId32"/>
    <p:sldLayoutId id="2147483775" r:id="rId33"/>
    <p:sldLayoutId id="2147483776" r:id="rId34"/>
    <p:sldLayoutId id="2147483779" r:id="rId35"/>
    <p:sldLayoutId id="2147483780" r:id="rId36"/>
    <p:sldLayoutId id="2147483781" r:id="rId37"/>
    <p:sldLayoutId id="2147483782" r:id="rId38"/>
    <p:sldLayoutId id="2147483783" r:id="rId39"/>
    <p:sldLayoutId id="2147483784" r:id="rId40"/>
    <p:sldLayoutId id="2147483785" r:id="rId41"/>
    <p:sldLayoutId id="2147483786" r:id="rId42"/>
    <p:sldLayoutId id="2147483787" r:id="rId43"/>
    <p:sldLayoutId id="2147483807" r:id="rId44"/>
  </p:sldLayoutIdLst>
  <p:hf hdr="0"/>
  <p:txStyles>
    <p:titleStyle>
      <a:lvl1pPr algn="l" defTabSz="685891" rtl="0" eaLnBrk="1" latinLnBrk="0" hangingPunct="1">
        <a:lnSpc>
          <a:spcPct val="90000"/>
        </a:lnSpc>
        <a:spcBef>
          <a:spcPct val="0"/>
        </a:spcBef>
        <a:buNone/>
        <a:defRPr sz="2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209" indent="-257209" algn="l" defTabSz="685891" rtl="0" eaLnBrk="1" latinLnBrk="0" hangingPunct="1">
        <a:spcBef>
          <a:spcPts val="1350"/>
        </a:spcBef>
        <a:buFont typeface="Arial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1pPr>
      <a:lvl2pPr marL="513228" indent="-214341" algn="l" defTabSz="685891" rtl="0" eaLnBrk="1" latinLnBrk="0" hangingPunct="1">
        <a:spcBef>
          <a:spcPts val="600"/>
        </a:spcBef>
        <a:buFont typeface="Arial" pitchFamily="34" charset="0"/>
        <a:buChar char="–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687083" indent="-171473" algn="l" defTabSz="685891" rtl="0" eaLnBrk="1" latinLnBrk="0" hangingPunct="1">
        <a:spcBef>
          <a:spcPts val="300"/>
        </a:spcBef>
        <a:buFont typeface="Arial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899042" indent="-171473" algn="l" defTabSz="685891" rtl="0" eaLnBrk="1" latinLnBrk="0" hangingPunct="1">
        <a:spcBef>
          <a:spcPts val="225"/>
        </a:spcBef>
        <a:buFont typeface="Arial" pitchFamily="34" charset="0"/>
        <a:buChar char="–"/>
        <a:defRPr sz="1100" kern="1200">
          <a:solidFill>
            <a:schemeClr val="tx2"/>
          </a:solidFill>
          <a:latin typeface="+mn-lt"/>
          <a:ea typeface="+mn-ea"/>
          <a:cs typeface="+mn-cs"/>
        </a:defRPr>
      </a:lvl4pPr>
      <a:lvl5pPr marL="1070515" indent="-171473" algn="l" defTabSz="685891" rtl="0" eaLnBrk="1" latinLnBrk="0" hangingPunct="1">
        <a:spcBef>
          <a:spcPts val="225"/>
        </a:spcBef>
        <a:buFont typeface="Arial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5pPr>
      <a:lvl6pPr marL="1886201" indent="-171473" algn="l" defTabSz="685891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147" indent="-171473" algn="l" defTabSz="685891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093" indent="-171473" algn="l" defTabSz="685891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039" indent="-171473" algn="l" defTabSz="685891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46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91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837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783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729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674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620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566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787" y="252666"/>
            <a:ext cx="7465722" cy="62865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787" y="1371600"/>
            <a:ext cx="7465722" cy="32230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43186" y="4907681"/>
            <a:ext cx="1257628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500">
                <a:solidFill>
                  <a:schemeClr val="bg1"/>
                </a:solidFill>
              </a:defRPr>
            </a:lvl1pPr>
          </a:lstStyle>
          <a:p>
            <a:fld id="{EE5AB6FC-52D3-44D1-9E1E-F172B6A9A6E9}" type="datetime3">
              <a:rPr lang="en-US" smtClean="0">
                <a:solidFill>
                  <a:prstClr val="white"/>
                </a:solidFill>
              </a:rPr>
              <a:pPr/>
              <a:t>9 June 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042" y="4907681"/>
            <a:ext cx="3496673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The Dolby Difference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6377" y="4907681"/>
            <a:ext cx="281312" cy="822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500">
                <a:solidFill>
                  <a:schemeClr val="bg1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40277" y="4911529"/>
            <a:ext cx="44884" cy="7694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/>
            <a:r>
              <a:rPr lang="en-US" sz="500" dirty="0" smtClean="0">
                <a:solidFill>
                  <a:prstClr val="white"/>
                </a:solidFill>
              </a:rPr>
              <a:t>  </a:t>
            </a: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25654" y="4911529"/>
            <a:ext cx="1046761" cy="7694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r>
              <a:rPr lang="en-US" sz="500" dirty="0" smtClean="0">
                <a:solidFill>
                  <a:prstClr val="white"/>
                </a:solidFill>
              </a:rPr>
              <a:t>© 2013 Dolby Laboratories, Inc.</a:t>
            </a:r>
            <a:endParaRPr lang="en-US" sz="500" dirty="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8496" y="444909"/>
            <a:ext cx="467811" cy="32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88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  <p:sldLayoutId id="2147483806" r:id="rId1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91" rtl="0" eaLnBrk="1" latinLnBrk="0" hangingPunct="1">
        <a:lnSpc>
          <a:spcPct val="90000"/>
        </a:lnSpc>
        <a:spcBef>
          <a:spcPct val="0"/>
        </a:spcBef>
        <a:buNone/>
        <a:defRPr sz="2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209" indent="-257209" algn="l" defTabSz="685891" rtl="0" eaLnBrk="1" latinLnBrk="0" hangingPunct="1">
        <a:spcBef>
          <a:spcPts val="1350"/>
        </a:spcBef>
        <a:buFont typeface="Arial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1pPr>
      <a:lvl2pPr marL="513228" indent="-214341" algn="l" defTabSz="685891" rtl="0" eaLnBrk="1" latinLnBrk="0" hangingPunct="1">
        <a:spcBef>
          <a:spcPts val="600"/>
        </a:spcBef>
        <a:buFont typeface="Arial" pitchFamily="34" charset="0"/>
        <a:buChar char="–"/>
        <a:defRPr sz="1400" kern="1200">
          <a:solidFill>
            <a:schemeClr val="bg1"/>
          </a:solidFill>
          <a:latin typeface="+mn-lt"/>
          <a:ea typeface="+mn-ea"/>
          <a:cs typeface="+mn-cs"/>
        </a:defRPr>
      </a:lvl2pPr>
      <a:lvl3pPr marL="687083" indent="-171473" algn="l" defTabSz="685891" rtl="0" eaLnBrk="1" latinLnBrk="0" hangingPunct="1">
        <a:spcBef>
          <a:spcPts val="300"/>
        </a:spcBef>
        <a:buFont typeface="Arial" pitchFamily="34" charset="0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3pPr>
      <a:lvl4pPr marL="899042" indent="-171473" algn="l" defTabSz="685891" rtl="0" eaLnBrk="1" latinLnBrk="0" hangingPunct="1">
        <a:spcBef>
          <a:spcPts val="225"/>
        </a:spcBef>
        <a:buFont typeface="Arial" pitchFamily="34" charset="0"/>
        <a:buChar char="–"/>
        <a:defRPr sz="1100" kern="1200">
          <a:solidFill>
            <a:schemeClr val="bg1"/>
          </a:solidFill>
          <a:latin typeface="+mn-lt"/>
          <a:ea typeface="+mn-ea"/>
          <a:cs typeface="+mn-cs"/>
        </a:defRPr>
      </a:lvl4pPr>
      <a:lvl5pPr marL="1070515" indent="-171473" algn="l" defTabSz="685891" rtl="0" eaLnBrk="1" latinLnBrk="0" hangingPunct="1">
        <a:spcBef>
          <a:spcPts val="225"/>
        </a:spcBef>
        <a:buFont typeface="Arial" pitchFamily="34" charset="0"/>
        <a:buChar char="•"/>
        <a:defRPr sz="1100" kern="1200">
          <a:solidFill>
            <a:schemeClr val="bg1"/>
          </a:solidFill>
          <a:latin typeface="+mn-lt"/>
          <a:ea typeface="+mn-ea"/>
          <a:cs typeface="+mn-cs"/>
        </a:defRPr>
      </a:lvl5pPr>
      <a:lvl6pPr marL="1886201" indent="-171473" algn="l" defTabSz="685891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147" indent="-171473" algn="l" defTabSz="685891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093" indent="-171473" algn="l" defTabSz="685891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039" indent="-171473" algn="l" defTabSz="685891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46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91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837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783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729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674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620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566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18" Type="http://schemas.openxmlformats.org/officeDocument/2006/relationships/image" Target="../media/image31.jpeg"/><Relationship Id="rId26" Type="http://schemas.openxmlformats.org/officeDocument/2006/relationships/image" Target="../media/image39.jpeg"/><Relationship Id="rId3" Type="http://schemas.openxmlformats.org/officeDocument/2006/relationships/image" Target="../media/image16.jpeg"/><Relationship Id="rId21" Type="http://schemas.openxmlformats.org/officeDocument/2006/relationships/image" Target="../media/image34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30.jpeg"/><Relationship Id="rId25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jpeg"/><Relationship Id="rId20" Type="http://schemas.openxmlformats.org/officeDocument/2006/relationships/image" Target="../media/image33.jpeg"/><Relationship Id="rId29" Type="http://schemas.openxmlformats.org/officeDocument/2006/relationships/image" Target="../media/image42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24" Type="http://schemas.openxmlformats.org/officeDocument/2006/relationships/image" Target="../media/image37.jpe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23" Type="http://schemas.openxmlformats.org/officeDocument/2006/relationships/image" Target="../media/image36.jpeg"/><Relationship Id="rId28" Type="http://schemas.openxmlformats.org/officeDocument/2006/relationships/image" Target="../media/image41.jpeg"/><Relationship Id="rId10" Type="http://schemas.openxmlformats.org/officeDocument/2006/relationships/image" Target="../media/image23.jpeg"/><Relationship Id="rId19" Type="http://schemas.openxmlformats.org/officeDocument/2006/relationships/image" Target="../media/image32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Relationship Id="rId22" Type="http://schemas.openxmlformats.org/officeDocument/2006/relationships/image" Target="../media/image35.jpeg"/><Relationship Id="rId27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6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5" Type="http://schemas.openxmlformats.org/officeDocument/2006/relationships/image" Target="../media/image5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Relationship Id="rId14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Dolby Atmos</a:t>
            </a:r>
            <a:r>
              <a:rPr lang="ru-RU" dirty="0" smtClean="0"/>
              <a:t/>
            </a:r>
            <a:br>
              <a:rPr lang="ru-RU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Черников Анатолий компания </a:t>
            </a:r>
            <a:r>
              <a:rPr lang="en-US" dirty="0" smtClean="0"/>
              <a:t>MERLIN</a:t>
            </a:r>
            <a:endParaRPr lang="ru-RU" dirty="0" smtClean="0"/>
          </a:p>
          <a:p>
            <a:r>
              <a:rPr lang="ru-RU" dirty="0" smtClean="0"/>
              <a:t>Анастасия </a:t>
            </a:r>
            <a:r>
              <a:rPr lang="ru-RU" dirty="0"/>
              <a:t>Чиркина</a:t>
            </a:r>
            <a:endParaRPr lang="en-US" dirty="0"/>
          </a:p>
          <a:p>
            <a:r>
              <a:rPr lang="ru-RU" dirty="0"/>
              <a:t>Менеджер по продажам кинооборудования</a:t>
            </a:r>
          </a:p>
          <a:p>
            <a:r>
              <a:rPr lang="en-US" dirty="0"/>
              <a:t>Dolby CIS LLC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Dolby Atmos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A11E0FF-674A-A44E-9853-63C4161106E1}" type="datetime3">
              <a:rPr lang="en-US" smtClean="0"/>
              <a:t>9 June 2015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047750"/>
            <a:ext cx="1981200" cy="7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568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Dolby Atmos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076BFF0-AEC4-C54A-B666-C115D72E4430}" type="datetime3">
              <a:rPr lang="en-US" smtClean="0"/>
              <a:t>9 June 2015</a:t>
            </a:fld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83836"/>
            <a:ext cx="7581545" cy="4191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27160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Dolby Atmos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9A89720-FE5E-6A45-8A9E-8729916C3FEC}" type="datetime3">
              <a:rPr lang="en-US" smtClean="0"/>
              <a:t>9 June 2015</a:t>
            </a:fld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036"/>
            <a:ext cx="9144000" cy="4511428"/>
          </a:xfrm>
          <a:prstGeom prst="rect">
            <a:avLst/>
          </a:prstGeom>
        </p:spPr>
      </p:pic>
      <p:sp>
        <p:nvSpPr>
          <p:cNvPr id="9" name="Title 6"/>
          <p:cNvSpPr>
            <a:spLocks noGrp="1"/>
          </p:cNvSpPr>
          <p:nvPr>
            <p:ph type="title"/>
          </p:nvPr>
        </p:nvSpPr>
        <p:spPr>
          <a:xfrm>
            <a:off x="5562600" y="1047750"/>
            <a:ext cx="3506213" cy="990600"/>
          </a:xfrm>
        </p:spPr>
        <p:txBody>
          <a:bodyPr/>
          <a:lstStyle/>
          <a:p>
            <a:r>
              <a:rPr lang="ru-RU" sz="1800" dirty="0" smtClean="0">
                <a:solidFill>
                  <a:srgbClr val="FF0000"/>
                </a:solidFill>
              </a:rPr>
              <a:t>Проект реализован </a:t>
            </a:r>
            <a:r>
              <a:rPr lang="en-US" sz="1800" dirty="0" smtClean="0">
                <a:solidFill>
                  <a:srgbClr val="FF0000"/>
                </a:solidFill>
              </a:rPr>
              <a:t>MERLIN</a:t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ru-RU" sz="1800" dirty="0" smtClean="0">
                <a:solidFill>
                  <a:srgbClr val="FF0000"/>
                </a:solidFill>
              </a:rPr>
              <a:t>10 залов в формате </a:t>
            </a:r>
            <a:r>
              <a:rPr lang="en-US" sz="1800" dirty="0" smtClean="0">
                <a:solidFill>
                  <a:srgbClr val="FF0000"/>
                </a:solidFill>
              </a:rPr>
              <a:t>ATMOS</a:t>
            </a:r>
            <a:r>
              <a:rPr lang="ru-RU" sz="1800" dirty="0" smtClean="0">
                <a:solidFill>
                  <a:srgbClr val="FF0000"/>
                </a:solidFill>
              </a:rPr>
              <a:t/>
            </a:r>
            <a:br>
              <a:rPr lang="ru-RU" sz="1800" dirty="0" smtClean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38150"/>
            <a:ext cx="7998109" cy="628650"/>
          </a:xfrm>
        </p:spPr>
        <p:txBody>
          <a:bodyPr/>
          <a:lstStyle/>
          <a:p>
            <a:r>
              <a:rPr lang="en-US" sz="2000" dirty="0" smtClean="0">
                <a:latin typeface="Verdana" charset="0"/>
                <a:cs typeface="ＭＳ Ｐゴシック" charset="0"/>
              </a:rPr>
              <a:t>Dolby </a:t>
            </a:r>
            <a:r>
              <a:rPr lang="en-US" sz="2000" dirty="0" err="1">
                <a:latin typeface="Verdana" charset="0"/>
                <a:cs typeface="ＭＳ Ｐゴシック" charset="0"/>
              </a:rPr>
              <a:t>Atmos</a:t>
            </a:r>
            <a:r>
              <a:rPr lang="en-US" sz="2000" dirty="0">
                <a:latin typeface="Verdana" charset="0"/>
                <a:cs typeface="ＭＳ Ｐゴシック" charset="0"/>
              </a:rPr>
              <a:t> </a:t>
            </a:r>
            <a:r>
              <a:rPr lang="ru-RU" sz="2000" dirty="0" smtClean="0">
                <a:latin typeface="Verdana" charset="0"/>
                <a:cs typeface="ＭＳ Ｐゴシック" charset="0"/>
              </a:rPr>
              <a:t>– новая спецификация </a:t>
            </a:r>
            <a:r>
              <a:rPr lang="en-US" sz="2000" dirty="0" smtClean="0">
                <a:latin typeface="Verdana" charset="0"/>
                <a:cs typeface="ＭＳ Ｐゴシック" charset="0"/>
              </a:rPr>
              <a:t>v_3.0</a:t>
            </a:r>
            <a:endParaRPr lang="en-US" sz="2000" dirty="0"/>
          </a:p>
        </p:txBody>
      </p:sp>
      <p:sp>
        <p:nvSpPr>
          <p:cNvPr id="104451" name="TextBox 4"/>
          <p:cNvSpPr txBox="1">
            <a:spLocks noChangeArrowheads="1"/>
          </p:cNvSpPr>
          <p:nvPr/>
        </p:nvSpPr>
        <p:spPr bwMode="auto">
          <a:xfrm>
            <a:off x="188814" y="1504950"/>
            <a:ext cx="5334000" cy="2419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14" tIns="45661" rIns="91314" bIns="4566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lnSpc>
                <a:spcPct val="90000"/>
              </a:lnSpc>
              <a:buFont typeface="Arial"/>
              <a:buChar char="•"/>
            </a:pPr>
            <a:r>
              <a:rPr lang="ru-RU" sz="1400" dirty="0" smtClean="0">
                <a:cs typeface="Verdana" charset="0"/>
              </a:rPr>
              <a:t>Более мощный рендеринг звука</a:t>
            </a:r>
            <a:endParaRPr lang="ru-RU" sz="1400" dirty="0">
              <a:cs typeface="Verdana" charset="0"/>
            </a:endParaRPr>
          </a:p>
          <a:p>
            <a:pPr marL="285750" indent="-285750" eaLnBrk="1" hangingPunct="1">
              <a:lnSpc>
                <a:spcPct val="90000"/>
              </a:lnSpc>
              <a:buFont typeface="Arial"/>
              <a:buChar char="•"/>
            </a:pPr>
            <a:endParaRPr lang="fr-FR" sz="1400" dirty="0">
              <a:cs typeface="Verdana" charset="0"/>
            </a:endParaRP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ru-RU" sz="1400" dirty="0" smtClean="0"/>
              <a:t>Возможность объединения некоторых </a:t>
            </a:r>
            <a:r>
              <a:rPr lang="ru-RU" sz="1400" dirty="0" err="1" smtClean="0"/>
              <a:t>сурраундов</a:t>
            </a:r>
            <a:endParaRPr lang="en-US" sz="1400" dirty="0"/>
          </a:p>
          <a:p>
            <a:pPr marL="285750" indent="-285750" eaLnBrk="1" hangingPunct="1">
              <a:lnSpc>
                <a:spcPct val="90000"/>
              </a:lnSpc>
              <a:buFont typeface="Arial"/>
              <a:buChar char="•"/>
            </a:pPr>
            <a:endParaRPr lang="fr-FR" sz="1400" dirty="0">
              <a:cs typeface="Verdana" charset="0"/>
            </a:endParaRPr>
          </a:p>
          <a:p>
            <a:pPr marL="285750" indent="-285750" eaLnBrk="1" hangingPunct="1">
              <a:lnSpc>
                <a:spcPct val="90000"/>
              </a:lnSpc>
              <a:buFont typeface="Arial"/>
              <a:buChar char="•"/>
            </a:pPr>
            <a:r>
              <a:rPr lang="ru-RU" sz="1400" dirty="0" smtClean="0">
                <a:cs typeface="Verdana" charset="0"/>
              </a:rPr>
              <a:t>Меньше </a:t>
            </a:r>
            <a:r>
              <a:rPr lang="ru-RU" sz="1400" dirty="0" err="1" smtClean="0">
                <a:cs typeface="Verdana" charset="0"/>
              </a:rPr>
              <a:t>сурраундов</a:t>
            </a:r>
            <a:r>
              <a:rPr lang="ru-RU" sz="1400" dirty="0" smtClean="0">
                <a:cs typeface="Verdana" charset="0"/>
              </a:rPr>
              <a:t> на потолке</a:t>
            </a:r>
            <a:endParaRPr lang="ru-RU" sz="1400" dirty="0">
              <a:cs typeface="Verdana" charset="0"/>
            </a:endParaRPr>
          </a:p>
          <a:p>
            <a:pPr marL="285750" indent="-285750" eaLnBrk="1" hangingPunct="1">
              <a:lnSpc>
                <a:spcPct val="90000"/>
              </a:lnSpc>
              <a:buFont typeface="Arial"/>
              <a:buChar char="•"/>
            </a:pPr>
            <a:endParaRPr lang="ru-RU" sz="1400" dirty="0" smtClean="0">
              <a:cs typeface="Verdana" charset="0"/>
            </a:endParaRPr>
          </a:p>
          <a:p>
            <a:pPr marL="285750" indent="-285750" eaLnBrk="1" hangingPunct="1">
              <a:lnSpc>
                <a:spcPct val="90000"/>
              </a:lnSpc>
              <a:buFont typeface="Arial"/>
              <a:buChar char="•"/>
            </a:pPr>
            <a:r>
              <a:rPr lang="ru-RU" sz="1400" dirty="0" smtClean="0">
                <a:cs typeface="Verdana" charset="0"/>
              </a:rPr>
              <a:t>Требуется меньше каналов усилителей и громкоговорителей</a:t>
            </a:r>
            <a:endParaRPr lang="ru-RU" sz="1400" dirty="0">
              <a:cs typeface="Verdana" charset="0"/>
            </a:endParaRPr>
          </a:p>
          <a:p>
            <a:pPr marL="285750" indent="-285750" eaLnBrk="1" hangingPunct="1">
              <a:lnSpc>
                <a:spcPct val="90000"/>
              </a:lnSpc>
              <a:buFont typeface="Arial"/>
              <a:buChar char="•"/>
            </a:pPr>
            <a:endParaRPr lang="ru-RU" sz="1400" dirty="0">
              <a:cs typeface="Verdana" charset="0"/>
            </a:endParaRPr>
          </a:p>
          <a:p>
            <a:pPr marL="285750" indent="-285750" eaLnBrk="1" hangingPunct="1">
              <a:lnSpc>
                <a:spcPct val="90000"/>
              </a:lnSpc>
              <a:buFont typeface="Arial"/>
              <a:buChar char="•"/>
            </a:pPr>
            <a:r>
              <a:rPr lang="ru-RU" sz="1400" dirty="0" smtClean="0">
                <a:cs typeface="Verdana" charset="0"/>
              </a:rPr>
              <a:t>Неизменно качественный звук в формате </a:t>
            </a:r>
            <a:r>
              <a:rPr lang="en-US" sz="1400" dirty="0" smtClean="0">
                <a:cs typeface="Verdana" charset="0"/>
              </a:rPr>
              <a:t>ATMOS </a:t>
            </a:r>
            <a:r>
              <a:rPr lang="ru-RU" sz="1400" dirty="0" smtClean="0">
                <a:cs typeface="Verdana" charset="0"/>
              </a:rPr>
              <a:t>без компромиссов</a:t>
            </a:r>
            <a:endParaRPr lang="ru-RU" sz="1400" dirty="0">
              <a:cs typeface="Verdana" charset="0"/>
            </a:endParaRPr>
          </a:p>
          <a:p>
            <a:pPr marL="285750" indent="-285750" eaLnBrk="1" hangingPunct="1">
              <a:lnSpc>
                <a:spcPct val="90000"/>
              </a:lnSpc>
              <a:buFont typeface="Arial"/>
              <a:buChar char="•"/>
            </a:pPr>
            <a:endParaRPr lang="ru-RU" sz="1400" dirty="0">
              <a:cs typeface="Verdana" charset="0"/>
            </a:endParaRPr>
          </a:p>
        </p:txBody>
      </p:sp>
      <p:pic>
        <p:nvPicPr>
          <p:cNvPr id="9421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504950"/>
            <a:ext cx="3484194" cy="2740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Dolby Atmos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076BFF0-AEC4-C54A-B666-C115D72E4430}" type="datetime3">
              <a:rPr lang="en-US" smtClean="0"/>
              <a:t>9 June 2015</a:t>
            </a:fld>
            <a:endParaRPr lang="en-US" dirty="0"/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5818797" y="1167950"/>
            <a:ext cx="2667000" cy="2286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6858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kern="1200">
                <a:solidFill>
                  <a:srgbClr val="00899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 smtClean="0"/>
              <a:t>Предыдущая спецификация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659378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4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4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44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438150"/>
            <a:ext cx="4114800" cy="762000"/>
          </a:xfrm>
        </p:spPr>
        <p:txBody>
          <a:bodyPr/>
          <a:lstStyle/>
          <a:p>
            <a:r>
              <a:rPr lang="en-US" sz="2000" dirty="0" smtClean="0">
                <a:latin typeface="Verdana" charset="0"/>
                <a:cs typeface="ＭＳ Ｐゴシック" charset="0"/>
              </a:rPr>
              <a:t>Dolby </a:t>
            </a:r>
            <a:r>
              <a:rPr lang="en-US" sz="2000" dirty="0" err="1">
                <a:latin typeface="Verdana" charset="0"/>
                <a:cs typeface="ＭＳ Ｐゴシック" charset="0"/>
              </a:rPr>
              <a:t>Atmos</a:t>
            </a:r>
            <a:r>
              <a:rPr lang="en-US" sz="2000" dirty="0">
                <a:latin typeface="Verdana" charset="0"/>
                <a:cs typeface="ＭＳ Ｐゴシック" charset="0"/>
              </a:rPr>
              <a:t> </a:t>
            </a:r>
            <a:r>
              <a:rPr lang="ru-RU" sz="2000" dirty="0" smtClean="0">
                <a:latin typeface="Verdana" charset="0"/>
                <a:cs typeface="ＭＳ Ｐゴシック" charset="0"/>
              </a:rPr>
              <a:t>– новая спецификация </a:t>
            </a:r>
            <a:r>
              <a:rPr lang="en-US" sz="2000" dirty="0" smtClean="0">
                <a:latin typeface="Verdana" charset="0"/>
                <a:cs typeface="ＭＳ Ｐゴシック" charset="0"/>
              </a:rPr>
              <a:t>v_3.0</a:t>
            </a:r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Dolby Atmos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076BFF0-AEC4-C54A-B666-C115D72E4430}" type="datetime3">
              <a:rPr lang="en-US" smtClean="0"/>
              <a:t>9 June 2015</a:t>
            </a:fld>
            <a:endParaRPr lang="en-US" dirty="0"/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381000" y="1504950"/>
            <a:ext cx="4572000" cy="6858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6858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kern="1200">
                <a:solidFill>
                  <a:srgbClr val="00899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 smtClean="0"/>
              <a:t>Боковые стены – меньше на 6 каналов</a:t>
            </a:r>
          </a:p>
          <a:p>
            <a:r>
              <a:rPr lang="ru-RU" sz="1200" dirty="0" smtClean="0"/>
              <a:t>Задняя стена – меньше на 2 канала</a:t>
            </a:r>
          </a:p>
          <a:p>
            <a:r>
              <a:rPr lang="ru-RU" sz="1200" dirty="0" smtClean="0"/>
              <a:t>Потолок – меньше на 6 каналов и 4 </a:t>
            </a:r>
            <a:r>
              <a:rPr lang="ru-RU" sz="1200" dirty="0" err="1" smtClean="0"/>
              <a:t>сурраунда</a:t>
            </a:r>
            <a:endParaRPr lang="en-US" sz="1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550" y="438150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464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114550"/>
            <a:ext cx="4710013" cy="2562901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79545" y="438150"/>
            <a:ext cx="7465722" cy="628650"/>
          </a:xfrm>
        </p:spPr>
        <p:txBody>
          <a:bodyPr/>
          <a:lstStyle/>
          <a:p>
            <a:r>
              <a:rPr lang="en-US" dirty="0"/>
              <a:t>Dolby Atmos </a:t>
            </a:r>
            <a:r>
              <a:rPr lang="ru-RU" dirty="0"/>
              <a:t>процессор </a:t>
            </a:r>
            <a:r>
              <a:rPr lang="en-US" dirty="0" smtClean="0"/>
              <a:t>CP850</a:t>
            </a:r>
            <a:r>
              <a:rPr lang="ru-RU" dirty="0" smtClean="0"/>
              <a:t> и </a:t>
            </a:r>
            <a:r>
              <a:rPr lang="en-US" dirty="0" smtClean="0"/>
              <a:t>CP850 base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25111" y="1320182"/>
            <a:ext cx="8067675" cy="1327768"/>
          </a:xfrm>
        </p:spPr>
        <p:txBody>
          <a:bodyPr>
            <a:normAutofit fontScale="92500" lnSpcReduction="10000"/>
          </a:bodyPr>
          <a:lstStyle/>
          <a:p>
            <a:pPr marL="0" indent="0"/>
            <a:r>
              <a:rPr lang="ru-RU" sz="1800" dirty="0" smtClean="0"/>
              <a:t>Снижена цена с 1 ноября 2014 года</a:t>
            </a:r>
            <a:r>
              <a:rPr lang="en-US" sz="1800" dirty="0" smtClean="0"/>
              <a:t> </a:t>
            </a:r>
            <a:r>
              <a:rPr lang="ru-RU" sz="1800" dirty="0" smtClean="0"/>
              <a:t>на </a:t>
            </a:r>
            <a:r>
              <a:rPr lang="en-US" sz="1800" dirty="0" smtClean="0"/>
              <a:t>CP850 </a:t>
            </a:r>
            <a:r>
              <a:rPr lang="ru-RU" sz="1800" dirty="0" smtClean="0"/>
              <a:t>на 20%</a:t>
            </a:r>
          </a:p>
          <a:p>
            <a:pPr marL="0" indent="0"/>
            <a:r>
              <a:rPr lang="ru-RU" sz="1800" dirty="0" smtClean="0"/>
              <a:t>Новая модель </a:t>
            </a:r>
            <a:r>
              <a:rPr lang="en-US" sz="1800" dirty="0" smtClean="0"/>
              <a:t>CP850</a:t>
            </a:r>
            <a:r>
              <a:rPr lang="ru-RU" sz="1800" dirty="0" smtClean="0"/>
              <a:t> </a:t>
            </a:r>
            <a:r>
              <a:rPr lang="en-US" sz="1800" dirty="0" smtClean="0"/>
              <a:t>base </a:t>
            </a:r>
            <a:r>
              <a:rPr lang="ru-RU" sz="1800" dirty="0" smtClean="0"/>
              <a:t>с отложенной установкой АТМОС дешевле в 2,5 раза </a:t>
            </a:r>
            <a:r>
              <a:rPr lang="en-US" sz="1800" dirty="0" smtClean="0"/>
              <a:t>CP850</a:t>
            </a:r>
            <a:endParaRPr lang="ru-RU" sz="1800" dirty="0" smtClean="0"/>
          </a:p>
          <a:p>
            <a:pPr marL="0" indent="0"/>
            <a:r>
              <a:rPr lang="en-US" sz="1800" dirty="0" smtClean="0"/>
              <a:t> </a:t>
            </a:r>
            <a:r>
              <a:rPr lang="ru-RU" sz="1800" dirty="0" smtClean="0"/>
              <a:t>Вместо </a:t>
            </a:r>
            <a:r>
              <a:rPr lang="en-US" sz="1800" dirty="0" smtClean="0"/>
              <a:t>CP750, </a:t>
            </a:r>
            <a:r>
              <a:rPr lang="ru-RU" sz="1800" dirty="0" smtClean="0"/>
              <a:t>лучше, для ближайшего будущего</a:t>
            </a:r>
            <a:endParaRPr lang="en-US" sz="1800" dirty="0"/>
          </a:p>
          <a:p>
            <a:pPr marL="0" indent="0"/>
            <a:endParaRPr lang="en-US" sz="1800" dirty="0" smtClean="0"/>
          </a:p>
          <a:p>
            <a:pPr marL="0" indent="0"/>
            <a:endParaRPr lang="ru-RU" sz="1800" dirty="0" smtClean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Dolby Atmos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19A2701-1428-3A41-B67E-E462A08129C5}" type="datetime3">
              <a:rPr lang="en-US" smtClean="0"/>
              <a:t>9 June 2015</a:t>
            </a:fld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609601" y="1314450"/>
            <a:ext cx="7239000" cy="11049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57209" indent="-257209" algn="l" defTabSz="685891" rtl="0" eaLnBrk="1" latinLnBrk="0" hangingPunct="1">
              <a:spcBef>
                <a:spcPts val="1350"/>
              </a:spcBef>
              <a:buFont typeface="Arial" pitchFamily="34" charset="0"/>
              <a:buChar char="•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3228" indent="-214341" algn="l" defTabSz="685891" rtl="0" eaLnBrk="1" latinLnBrk="0" hangingPunct="1">
              <a:spcBef>
                <a:spcPts val="600"/>
              </a:spcBef>
              <a:buFont typeface="Arial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7083" indent="-171473" algn="l" defTabSz="685891" rtl="0" eaLnBrk="1" latinLnBrk="0" hangingPunct="1">
              <a:spcBef>
                <a:spcPts val="300"/>
              </a:spcBef>
              <a:buFont typeface="Arial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99042" indent="-171473" algn="l" defTabSz="685891" rtl="0" eaLnBrk="1" latinLnBrk="0" hangingPunct="1">
              <a:spcBef>
                <a:spcPts val="225"/>
              </a:spcBef>
              <a:buFont typeface="Arial" pitchFamily="34" charset="0"/>
              <a:buChar char="–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070515" indent="-171473" algn="l" defTabSz="685891" rtl="0" eaLnBrk="1" latinLnBrk="0" hangingPunct="1">
              <a:spcBef>
                <a:spcPts val="225"/>
              </a:spcBef>
              <a:buFont typeface="Arial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6201" indent="-171473" algn="l" defTabSz="6858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147" indent="-171473" algn="l" defTabSz="6858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093" indent="-171473" algn="l" defTabSz="6858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039" indent="-171473" algn="l" defTabSz="6858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342925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Dolby Atmos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19A2701-1428-3A41-B67E-E462A08129C5}" type="datetime3">
              <a:rPr lang="en-US" smtClean="0"/>
              <a:t>9 June 2015</a:t>
            </a:fld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609601" y="1314450"/>
            <a:ext cx="7239000" cy="11049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57209" indent="-257209" algn="l" defTabSz="685891" rtl="0" eaLnBrk="1" latinLnBrk="0" hangingPunct="1">
              <a:spcBef>
                <a:spcPts val="1350"/>
              </a:spcBef>
              <a:buFont typeface="Arial" pitchFamily="34" charset="0"/>
              <a:buChar char="•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3228" indent="-214341" algn="l" defTabSz="685891" rtl="0" eaLnBrk="1" latinLnBrk="0" hangingPunct="1">
              <a:spcBef>
                <a:spcPts val="600"/>
              </a:spcBef>
              <a:buFont typeface="Arial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7083" indent="-171473" algn="l" defTabSz="685891" rtl="0" eaLnBrk="1" latinLnBrk="0" hangingPunct="1">
              <a:spcBef>
                <a:spcPts val="300"/>
              </a:spcBef>
              <a:buFont typeface="Arial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99042" indent="-171473" algn="l" defTabSz="685891" rtl="0" eaLnBrk="1" latinLnBrk="0" hangingPunct="1">
              <a:spcBef>
                <a:spcPts val="225"/>
              </a:spcBef>
              <a:buFont typeface="Arial" pitchFamily="34" charset="0"/>
              <a:buChar char="–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070515" indent="-171473" algn="l" defTabSz="685891" rtl="0" eaLnBrk="1" latinLnBrk="0" hangingPunct="1">
              <a:spcBef>
                <a:spcPts val="225"/>
              </a:spcBef>
              <a:buFont typeface="Arial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6201" indent="-171473" algn="l" defTabSz="6858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147" indent="-171473" algn="l" defTabSz="6858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093" indent="-171473" algn="l" defTabSz="6858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039" indent="-171473" algn="l" defTabSz="6858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000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168"/>
            <a:ext cx="9144000" cy="4439163"/>
          </a:xfrm>
          <a:prstGeom prst="rect">
            <a:avLst/>
          </a:prstGeom>
        </p:spPr>
      </p:pic>
      <p:sp>
        <p:nvSpPr>
          <p:cNvPr id="11" name="Title 11"/>
          <p:cNvSpPr txBox="1">
            <a:spLocks/>
          </p:cNvSpPr>
          <p:nvPr/>
        </p:nvSpPr>
        <p:spPr>
          <a:xfrm>
            <a:off x="381000" y="3562350"/>
            <a:ext cx="8458200" cy="10668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6858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kern="1200">
                <a:solidFill>
                  <a:srgbClr val="00899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/>
              <a:t>Проект </a:t>
            </a:r>
            <a:r>
              <a:rPr lang="ru-RU" sz="1800" dirty="0" smtClean="0"/>
              <a:t>мультиплекса </a:t>
            </a:r>
            <a:r>
              <a:rPr lang="ru-RU" sz="1800" dirty="0"/>
              <a:t>8 залов на 3000-3500кв.м. ~140млн </a:t>
            </a:r>
            <a:r>
              <a:rPr lang="ru-RU" sz="1800" dirty="0" err="1"/>
              <a:t>руб</a:t>
            </a:r>
            <a:endParaRPr lang="ru-RU" sz="1800" dirty="0"/>
          </a:p>
          <a:p>
            <a:r>
              <a:rPr lang="ru-RU" sz="1800" dirty="0"/>
              <a:t>Половина залов АТМОС </a:t>
            </a:r>
            <a:r>
              <a:rPr lang="ru-RU" sz="1800" dirty="0" smtClean="0"/>
              <a:t>это около +10млн </a:t>
            </a:r>
            <a:r>
              <a:rPr lang="ru-RU" sz="1800" dirty="0" err="1"/>
              <a:t>руб</a:t>
            </a:r>
            <a:endParaRPr lang="ru-RU" sz="1800" dirty="0"/>
          </a:p>
          <a:p>
            <a:r>
              <a:rPr lang="ru-RU" sz="1800" dirty="0" smtClean="0"/>
              <a:t>Удорожание </a:t>
            </a:r>
            <a:r>
              <a:rPr lang="ru-RU" sz="1800" dirty="0"/>
              <a:t>+7%</a:t>
            </a:r>
          </a:p>
          <a:p>
            <a:r>
              <a:rPr lang="ru-RU" sz="1800" dirty="0"/>
              <a:t>Все </a:t>
            </a:r>
            <a:r>
              <a:rPr lang="ru-RU" sz="1800" dirty="0" smtClean="0"/>
              <a:t>залы </a:t>
            </a:r>
            <a:r>
              <a:rPr lang="en-US" sz="1800" dirty="0" smtClean="0"/>
              <a:t>ATMOS </a:t>
            </a:r>
            <a:r>
              <a:rPr lang="ru-RU" sz="1800" dirty="0" smtClean="0"/>
              <a:t>удорожание </a:t>
            </a:r>
            <a:r>
              <a:rPr lang="ru-RU" sz="1800" dirty="0"/>
              <a:t>+14%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1782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33350"/>
            <a:ext cx="6586536" cy="69056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chemeClr val="bg1"/>
                </a:solidFill>
                <a:latin typeface="Verdana" charset="0"/>
                <a:cs typeface="ＭＳ Ｐゴシック" charset="0"/>
              </a:rPr>
              <a:t>Dolby </a:t>
            </a:r>
            <a:r>
              <a:rPr lang="en-US" sz="2400" dirty="0" err="1" smtClean="0">
                <a:solidFill>
                  <a:schemeClr val="bg1"/>
                </a:solidFill>
                <a:latin typeface="Verdana" charset="0"/>
                <a:cs typeface="ＭＳ Ｐゴシック" charset="0"/>
              </a:rPr>
              <a:t>Atmos</a:t>
            </a:r>
            <a:r>
              <a:rPr lang="en-US" sz="2400" dirty="0" smtClean="0">
                <a:solidFill>
                  <a:schemeClr val="bg1"/>
                </a:solidFill>
                <a:latin typeface="Verdana" charset="0"/>
                <a:cs typeface="ＭＳ Ｐゴシック" charset="0"/>
              </a:rPr>
              <a:t> – </a:t>
            </a:r>
            <a:r>
              <a:rPr lang="ru-RU" sz="2400" dirty="0" smtClean="0">
                <a:solidFill>
                  <a:schemeClr val="bg1"/>
                </a:solidFill>
                <a:latin typeface="Verdana" charset="0"/>
                <a:cs typeface="ＭＳ Ｐゴシック" charset="0"/>
              </a:rPr>
              <a:t>новый </a:t>
            </a:r>
            <a:r>
              <a:rPr lang="ru-RU" sz="2400" dirty="0" err="1" smtClean="0">
                <a:solidFill>
                  <a:schemeClr val="bg1"/>
                </a:solidFill>
                <a:latin typeface="Verdana" charset="0"/>
                <a:cs typeface="ＭＳ Ｐゴシック" charset="0"/>
              </a:rPr>
              <a:t>брендинг</a:t>
            </a:r>
            <a:endParaRPr lang="en-US" sz="2400" dirty="0">
              <a:solidFill>
                <a:schemeClr val="bg1"/>
              </a:solidFill>
              <a:latin typeface="Verdana" charset="0"/>
              <a:cs typeface="ＭＳ Ｐゴシック" charset="0"/>
            </a:endParaRPr>
          </a:p>
        </p:txBody>
      </p:sp>
      <p:sp>
        <p:nvSpPr>
          <p:cNvPr id="119810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990600" y="1047750"/>
            <a:ext cx="8153400" cy="381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 smtClean="0">
                <a:solidFill>
                  <a:srgbClr val="FFFFFF"/>
                </a:solidFill>
              </a:rPr>
              <a:t>Креативная концепция - </a:t>
            </a:r>
            <a:r>
              <a:rPr lang="ru-RU" sz="1600" dirty="0">
                <a:solidFill>
                  <a:srgbClr val="FFFFFF"/>
                </a:solidFill>
              </a:rPr>
              <a:t>“</a:t>
            </a:r>
            <a:r>
              <a:rPr lang="ru-RU" sz="1600" dirty="0" smtClean="0">
                <a:solidFill>
                  <a:srgbClr val="FFFFFF"/>
                </a:solidFill>
              </a:rPr>
              <a:t>Сфера”</a:t>
            </a:r>
            <a:endParaRPr lang="ru-RU" sz="16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2038350"/>
            <a:ext cx="1805172" cy="26766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038350"/>
            <a:ext cx="2470150" cy="2470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0" y="150495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  <a:latin typeface="+mj-lt"/>
              </a:rPr>
              <a:t>Веб-баннеры</a:t>
            </a:r>
            <a:endParaRPr lang="en-US" dirty="0" err="1" smtClean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0400" y="1504950"/>
            <a:ext cx="1200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  <a:latin typeface="+mj-lt"/>
              </a:rPr>
              <a:t>Постеры</a:t>
            </a:r>
            <a:endParaRPr lang="en-US" dirty="0" err="1" smtClean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2038350"/>
            <a:ext cx="3051402" cy="1143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Dolby Atmos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r>
              <a:rPr lang="en-US" dirty="0" smtClean="0"/>
              <a:t> CONFIDENTIAL INFORMATION © 2014 Dolby Laboratories, Inc.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25072C5-E654-3D42-ACAC-10FD2B868E06}" type="datetime3">
              <a:rPr lang="en-US" smtClean="0"/>
              <a:t>9 June 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49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" y="438150"/>
            <a:ext cx="8229600" cy="608012"/>
          </a:xfrm>
        </p:spPr>
        <p:txBody>
          <a:bodyPr lIns="68589" tIns="34295" rIns="68589" bIns="34295"/>
          <a:lstStyle/>
          <a:p>
            <a:r>
              <a:rPr lang="ru-RU" dirty="0" smtClean="0">
                <a:solidFill>
                  <a:srgbClr val="008996"/>
                </a:solidFill>
              </a:rPr>
              <a:t>Видео для сайтов и залов </a:t>
            </a:r>
            <a:endParaRPr lang="en-US" dirty="0">
              <a:solidFill>
                <a:srgbClr val="008996"/>
              </a:solidFill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4686300" y="2409322"/>
            <a:ext cx="337185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SzPct val="80000"/>
            </a:pPr>
            <a:r>
              <a:rPr lang="en-US" sz="2300" b="1" dirty="0">
                <a:solidFill>
                  <a:schemeClr val="bg1"/>
                </a:solidFill>
                <a:latin typeface="Verdana" charset="0"/>
                <a:cs typeface="Verdana" charset="0"/>
              </a:rPr>
              <a:t>85+ </a:t>
            </a:r>
          </a:p>
          <a:p>
            <a:pPr>
              <a:buSzPct val="80000"/>
            </a:pPr>
            <a:r>
              <a:rPr lang="en-US" sz="1100" dirty="0">
                <a:solidFill>
                  <a:schemeClr val="bg1"/>
                </a:solidFill>
                <a:latin typeface="Verdana" charset="0"/>
                <a:cs typeface="Verdana" charset="0"/>
              </a:rPr>
              <a:t>TITLES ANNOUNCED USING</a:t>
            </a:r>
          </a:p>
          <a:p>
            <a:pPr>
              <a:buSzPct val="80000"/>
            </a:pPr>
            <a:r>
              <a:rPr lang="en-US" sz="1100" b="1" dirty="0">
                <a:solidFill>
                  <a:schemeClr val="bg1"/>
                </a:solidFill>
                <a:latin typeface="Verdana" charset="0"/>
                <a:cs typeface="Verdana" charset="0"/>
              </a:rPr>
              <a:t>DOLBY ATMOS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1428750"/>
            <a:ext cx="2172847" cy="10668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876550"/>
            <a:ext cx="3200400" cy="175657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2876550"/>
            <a:ext cx="3200400" cy="178315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800" y="1047750"/>
            <a:ext cx="3124200" cy="1770883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28750"/>
            <a:ext cx="222250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Dolby Atmos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r>
              <a:rPr lang="en-US" dirty="0" smtClean="0"/>
              <a:t>CONFIDENTIAL INFORMATION © 2014 Dolby Laboratories, Inc.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CCDFC40-A848-6F45-B3BA-079A5DEF1FF2}" type="datetime3">
              <a:rPr lang="en-US" smtClean="0"/>
              <a:t>9 June 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73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vg&gt;.pdf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0" y="2114549"/>
            <a:ext cx="1138238" cy="790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10" descr="C:\Users\aprok\Documents\My Box Files\KinoExpo 14\dealers\Merlin 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121312"/>
            <a:ext cx="1981200" cy="78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63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На данный момент: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prstClr val="white"/>
                </a:solidFill>
              </a:rPr>
              <a:pPr/>
              <a:t>2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1027" name="Picture 3" descr="C:\Users\ktede\AppData\Local\Microsoft\Windows\Temporary Internet Files\Content.IE5\VBYBHOBB\MC900187525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9730" y="1342403"/>
            <a:ext cx="886116" cy="114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ktede\AppData\Local\Microsoft\Windows\Temporary Internet Files\Content.IE5\MZL239RR\MC900438065[1]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2677" y="3159141"/>
            <a:ext cx="1090774" cy="108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s://encrypted-tbn3.gstatic.com/images?q=tbn:ANd9GcQWUFZU_cFFDqHYNhihJKHf1pLG_61suiB0a9XIOnhlFONJIoveTw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164" y="1342403"/>
            <a:ext cx="1331717" cy="103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975" y="1233646"/>
            <a:ext cx="2056744" cy="892548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r" defTabSz="685862"/>
            <a:r>
              <a:rPr lang="en-US" sz="3800" dirty="0">
                <a:solidFill>
                  <a:prstClr val="white"/>
                </a:solidFill>
              </a:rPr>
              <a:t>230+</a:t>
            </a:r>
          </a:p>
          <a:p>
            <a:pPr algn="r" defTabSz="685862"/>
            <a:r>
              <a:rPr lang="ru-RU" dirty="0">
                <a:solidFill>
                  <a:prstClr val="white"/>
                </a:solidFill>
              </a:rPr>
              <a:t>Фильмов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85558" y="1201019"/>
            <a:ext cx="2000771" cy="892548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r" defTabSz="685862"/>
            <a:r>
              <a:rPr lang="en-US" sz="3800" dirty="0">
                <a:solidFill>
                  <a:prstClr val="white"/>
                </a:solidFill>
              </a:rPr>
              <a:t>900+</a:t>
            </a:r>
          </a:p>
          <a:p>
            <a:pPr algn="r" defTabSz="685862"/>
            <a:r>
              <a:rPr lang="ru-RU" dirty="0">
                <a:solidFill>
                  <a:prstClr val="white"/>
                </a:solidFill>
              </a:rPr>
              <a:t>Залов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43958" y="1186376"/>
            <a:ext cx="2115101" cy="221597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r" defTabSz="685862"/>
            <a:r>
              <a:rPr lang="en-US" sz="3800" dirty="0">
                <a:solidFill>
                  <a:prstClr val="white"/>
                </a:solidFill>
              </a:rPr>
              <a:t>6</a:t>
            </a:r>
          </a:p>
          <a:p>
            <a:pPr algn="r" defTabSz="685862"/>
            <a:r>
              <a:rPr lang="ru-RU" dirty="0">
                <a:solidFill>
                  <a:prstClr val="white"/>
                </a:solidFill>
              </a:rPr>
              <a:t>Фильмы-номинанты Оскар</a:t>
            </a:r>
            <a:r>
              <a:rPr lang="en-US" dirty="0">
                <a:solidFill>
                  <a:prstClr val="white"/>
                </a:solidFill>
              </a:rPr>
              <a:t>: </a:t>
            </a:r>
            <a:r>
              <a:rPr lang="ru-RU" i="1" dirty="0">
                <a:solidFill>
                  <a:prstClr val="white"/>
                </a:solidFill>
              </a:rPr>
              <a:t>Жизнь Пи</a:t>
            </a:r>
            <a:r>
              <a:rPr lang="en-US" dirty="0">
                <a:solidFill>
                  <a:prstClr val="white"/>
                </a:solidFill>
              </a:rPr>
              <a:t>, </a:t>
            </a:r>
            <a:r>
              <a:rPr lang="ru-RU" i="1" dirty="0">
                <a:solidFill>
                  <a:prstClr val="white"/>
                </a:solidFill>
              </a:rPr>
              <a:t>Храбрая Сердцем</a:t>
            </a:r>
            <a:r>
              <a:rPr lang="en-US" i="1" dirty="0">
                <a:solidFill>
                  <a:prstClr val="white"/>
                </a:solidFill>
              </a:rPr>
              <a:t>, </a:t>
            </a:r>
            <a:r>
              <a:rPr lang="ru-RU" i="1" dirty="0">
                <a:solidFill>
                  <a:prstClr val="white"/>
                </a:solidFill>
              </a:rPr>
              <a:t>Холодное сердце</a:t>
            </a:r>
            <a:r>
              <a:rPr lang="en-US" i="1" dirty="0">
                <a:solidFill>
                  <a:prstClr val="white"/>
                </a:solidFill>
              </a:rPr>
              <a:t>, </a:t>
            </a:r>
            <a:r>
              <a:rPr lang="ru-RU" i="1" dirty="0">
                <a:solidFill>
                  <a:prstClr val="white"/>
                </a:solidFill>
              </a:rPr>
              <a:t>Гравитация</a:t>
            </a:r>
            <a:r>
              <a:rPr lang="en-US" i="1" dirty="0">
                <a:solidFill>
                  <a:prstClr val="white"/>
                </a:solidFill>
              </a:rPr>
              <a:t>, </a:t>
            </a:r>
            <a:r>
              <a:rPr lang="ru-RU" i="1" dirty="0">
                <a:solidFill>
                  <a:prstClr val="white"/>
                </a:solidFill>
              </a:rPr>
              <a:t>Снайпер</a:t>
            </a:r>
            <a:r>
              <a:rPr lang="en-US" i="1" dirty="0">
                <a:solidFill>
                  <a:prstClr val="white"/>
                </a:solidFill>
              </a:rPr>
              <a:t>, </a:t>
            </a:r>
          </a:p>
          <a:p>
            <a:pPr algn="r" defTabSz="685862"/>
            <a:r>
              <a:rPr lang="ru-RU" i="1" dirty="0">
                <a:solidFill>
                  <a:prstClr val="white"/>
                </a:solidFill>
              </a:rPr>
              <a:t>Биг </a:t>
            </a:r>
            <a:r>
              <a:rPr lang="ru-RU" i="1" dirty="0" err="1">
                <a:solidFill>
                  <a:prstClr val="white"/>
                </a:solidFill>
              </a:rPr>
              <a:t>Хиро</a:t>
            </a:r>
            <a:r>
              <a:rPr lang="en-US" i="1" dirty="0">
                <a:solidFill>
                  <a:prstClr val="white"/>
                </a:solidFill>
              </a:rPr>
              <a:t> 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-98970" y="3079611"/>
            <a:ext cx="1534886" cy="892548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r" defTabSz="685862"/>
            <a:r>
              <a:rPr lang="en-US" sz="3800" dirty="0">
                <a:solidFill>
                  <a:prstClr val="white"/>
                </a:solidFill>
              </a:rPr>
              <a:t>40</a:t>
            </a:r>
          </a:p>
          <a:p>
            <a:pPr algn="r" defTabSz="685862"/>
            <a:r>
              <a:rPr lang="ru-RU" dirty="0">
                <a:solidFill>
                  <a:prstClr val="white"/>
                </a:solidFill>
              </a:rPr>
              <a:t>Стран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71384" y="3069975"/>
            <a:ext cx="1993397" cy="1119518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r" defTabSz="685862"/>
            <a:r>
              <a:rPr lang="en-US" sz="3800" dirty="0">
                <a:solidFill>
                  <a:prstClr val="white"/>
                </a:solidFill>
              </a:rPr>
              <a:t>100+</a:t>
            </a:r>
          </a:p>
          <a:p>
            <a:pPr algn="r" defTabSz="685862"/>
            <a:r>
              <a:rPr lang="ru-RU" dirty="0">
                <a:solidFill>
                  <a:prstClr val="white"/>
                </a:solidFill>
              </a:rPr>
              <a:t>Студий звукозаписи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15452" y="3071607"/>
            <a:ext cx="2400925" cy="177739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r" defTabSz="685862"/>
            <a:r>
              <a:rPr lang="en-US" sz="3800" dirty="0">
                <a:solidFill>
                  <a:prstClr val="white"/>
                </a:solidFill>
              </a:rPr>
              <a:t>2</a:t>
            </a:r>
          </a:p>
          <a:p>
            <a:pPr algn="r" defTabSz="685862"/>
            <a:r>
              <a:rPr lang="ru-RU" dirty="0">
                <a:solidFill>
                  <a:prstClr val="white"/>
                </a:solidFill>
              </a:rPr>
              <a:t>Награды от профильных обществ и альянсов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i="1" dirty="0">
                <a:solidFill>
                  <a:prstClr val="white"/>
                </a:solidFill>
              </a:rPr>
              <a:t>Cinema Audio Society &amp; Hollywood Post Alliance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6128" y="4650001"/>
            <a:ext cx="245809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62"/>
            <a:r>
              <a:rPr lang="en-US" sz="700" dirty="0">
                <a:solidFill>
                  <a:prstClr val="white"/>
                </a:solidFill>
              </a:rPr>
              <a:t>*installed or committed, as of Apr 2015</a:t>
            </a:r>
          </a:p>
          <a:p>
            <a:pPr defTabSz="685862"/>
            <a:endParaRPr lang="en-US" sz="700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946" y="3304567"/>
            <a:ext cx="887893" cy="624290"/>
          </a:xfrm>
          <a:prstGeom prst="rect">
            <a:avLst/>
          </a:prstGeom>
        </p:spPr>
      </p:pic>
      <p:pic>
        <p:nvPicPr>
          <p:cNvPr id="3074" name="Picture 2" descr="http://i537.photobucket.com/albums/ff335/kbass62/oscar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728" y="1314451"/>
            <a:ext cx="644998" cy="148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15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" name="Picture 30" descr="C:\Users\aprok\Documents\My Box Files\KinoExpo 14\Titles\into the stor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068" y="973088"/>
            <a:ext cx="963916" cy="141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aprok\Documents\My Box Files\KinoExpo 14\Titles\monsters universit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530" y="2226699"/>
            <a:ext cx="925929" cy="129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aprok\Documents\My Box Files\KinoExpo 14\Titles\Wolverin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685" y="969821"/>
            <a:ext cx="992558" cy="141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457200" y="285750"/>
            <a:ext cx="7315200" cy="342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Фильмы в формате </a:t>
            </a:r>
            <a:r>
              <a:rPr lang="en-US" sz="2000" dirty="0" smtClean="0">
                <a:solidFill>
                  <a:schemeClr val="bg1"/>
                </a:solidFill>
              </a:rPr>
              <a:t>Dolby </a:t>
            </a:r>
            <a:r>
              <a:rPr lang="en-US" sz="2000" dirty="0" err="1" smtClean="0">
                <a:solidFill>
                  <a:schemeClr val="bg1"/>
                </a:solidFill>
              </a:rPr>
              <a:t>Atmos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на русском языке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86800" y="4857750"/>
            <a:ext cx="457200" cy="200025"/>
          </a:xfrm>
          <a:prstGeom prst="rect">
            <a:avLst/>
          </a:prstGeom>
        </p:spPr>
        <p:txBody>
          <a:bodyPr/>
          <a:lstStyle/>
          <a:p>
            <a:fld id="{EC73AE2E-6D52-443E-B3FF-455298C0FCE7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27" name="Picture 3" descr="C:\Users\aprok\Documents\My Box Files\KinoExpo 14\Titles\3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585" y="967585"/>
            <a:ext cx="925562" cy="125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prok\Documents\My Box Files\KinoExpo 14\Titles\amazing spider man 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963930"/>
            <a:ext cx="936171" cy="127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prok\Documents\My Box Files\KinoExpo 14\Titles\captain Americ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271" y="2243364"/>
            <a:ext cx="876300" cy="129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prok\Documents\My Box Files\KinoExpo 14\Titles\epic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28" y="3463790"/>
            <a:ext cx="908944" cy="129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prok\Documents\My Box Files\KinoExpo 14\Titles\gravity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28" y="2249654"/>
            <a:ext cx="911558" cy="122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prok\Documents\My Box Files\KinoExpo 14\Titles\guardians of the galaxy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985" y="2241625"/>
            <a:ext cx="860615" cy="12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prok\Documents\My Box Files\KinoExpo 14\Titles\how to traion your dragon 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848" y="3473537"/>
            <a:ext cx="899294" cy="127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aprok\Documents\My Box Files\KinoExpo 14\Titles\hunger games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42" y="2226699"/>
            <a:ext cx="920232" cy="139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aprok\Documents\My Box Files\KinoExpo 14\Titles\Man-of-Steel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985" y="969821"/>
            <a:ext cx="860615" cy="129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aprok\Documents\My Box Files\KinoExpo 14\Titles\meleficent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772" y="967586"/>
            <a:ext cx="896202" cy="128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aprok\Documents\My Box Files\KinoExpo 14\Titles\rio2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48" y="963930"/>
            <a:ext cx="904024" cy="128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aprok\Documents\My Box Files\KinoExpo 14\Titles\Hobbit 2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336" y="3482326"/>
            <a:ext cx="937139" cy="127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prok\Documents\My Box Files\KinoExpo 14\Titles\frozen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99" y="3472224"/>
            <a:ext cx="871501" cy="128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aprok\Documents\My Box Files\KinoExpo 14\Titles\Star Trak Into Darkness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271" y="3472223"/>
            <a:ext cx="864985" cy="128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aprok\Documents\My Box Files\KinoExpo 14\Titles\Transformers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569" y="2247777"/>
            <a:ext cx="968829" cy="137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aprok\Documents\My Box Files\KinoExpo 14\Titles\x-men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398" y="981252"/>
            <a:ext cx="968826" cy="138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C:\Users\aprok\Documents\My Box Files\KinoExpo 14\Titles\godzilla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398" y="2260744"/>
            <a:ext cx="968826" cy="145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C:\Users\aprok\Documents\My Box Files\KinoExpo 14\Titles\thor2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256" y="3467652"/>
            <a:ext cx="980142" cy="128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C:\Users\aprok\Documents\My Box Files\KinoExpo 14\Titles\secretlifeofwaltermitty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398" y="3481318"/>
            <a:ext cx="968827" cy="127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C:\Users\aprok\Documents\My Box Files\KinoExpo 14\Titles\transcendence_poster3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225" y="2272270"/>
            <a:ext cx="949602" cy="135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C:\Users\aprok\Documents\My Box Files\KinoExpo 14\Titles\210px-Percy_Jackson_Sea_of_Monsters.jp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358" y="2261764"/>
            <a:ext cx="900973" cy="128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C:\Users\aprok\Documents\My Box Files\KinoExpo 14\Titles\edge of tomorrow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984" y="965691"/>
            <a:ext cx="888347" cy="129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 descr="C:\Users\aprok\Documents\My Box Files\KinoExpo 14\Titles\noah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357" y="3544580"/>
            <a:ext cx="901974" cy="120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C:\Users\aprok\Documents\My Box Files\KinoExpo 14\Titles\Insidious 2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226" y="3490409"/>
            <a:ext cx="949601" cy="126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4294967295"/>
          </p:nvPr>
        </p:nvSpPr>
        <p:spPr>
          <a:xfrm>
            <a:off x="1828800" y="1885950"/>
            <a:ext cx="5105400" cy="183197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Более 4</a:t>
            </a:r>
            <a:r>
              <a:rPr lang="en-US" sz="40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5</a:t>
            </a:r>
            <a:r>
              <a:rPr lang="ru-RU" sz="40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(все основные блокбастеры)</a:t>
            </a:r>
            <a:endParaRPr lang="en-US" sz="4000" b="1" dirty="0"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439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Фильмы в формате Долби </a:t>
            </a:r>
            <a:r>
              <a:rPr lang="ru-RU" dirty="0" err="1" smtClean="0"/>
              <a:t>Атмос</a:t>
            </a:r>
            <a:r>
              <a:rPr lang="en-US" dirty="0" smtClean="0"/>
              <a:t>: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prstClr val="white"/>
                </a:solidFill>
              </a:rPr>
              <a:pPr/>
              <a:t>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12374" y="2511724"/>
            <a:ext cx="787052" cy="138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solidFill>
                  <a:prstClr val="white"/>
                </a:solidFill>
              </a:rPr>
              <a:t>1/9/15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905539" y="4532266"/>
            <a:ext cx="787052" cy="138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solidFill>
                  <a:prstClr val="white"/>
                </a:solidFill>
              </a:rPr>
              <a:t>5/1/15</a:t>
            </a:r>
          </a:p>
        </p:txBody>
      </p:sp>
      <p:pic>
        <p:nvPicPr>
          <p:cNvPr id="46" name="Picture 8" descr="Kingsman: The Secret Service (2015) Pos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521" y="948061"/>
            <a:ext cx="1040798" cy="150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4127937" y="2511724"/>
            <a:ext cx="787052" cy="138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solidFill>
                  <a:prstClr val="white"/>
                </a:solidFill>
              </a:rPr>
              <a:t>02/13/15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898507" y="2511724"/>
            <a:ext cx="787052" cy="138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solidFill>
                  <a:prstClr val="white"/>
                </a:solidFill>
              </a:rPr>
              <a:t>01/16/15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315797" y="4532266"/>
            <a:ext cx="787052" cy="138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solidFill>
                  <a:prstClr val="white"/>
                </a:solidFill>
              </a:rPr>
              <a:t>07/15/15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521859" y="4532266"/>
            <a:ext cx="787052" cy="138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solidFill>
                  <a:prstClr val="white"/>
                </a:solidFill>
              </a:rPr>
              <a:t>08/14/15</a:t>
            </a:r>
          </a:p>
        </p:txBody>
      </p:sp>
      <p:pic>
        <p:nvPicPr>
          <p:cNvPr id="1026" name="Picture 2" descr="Inside Out (2015) Pos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491" y="2978944"/>
            <a:ext cx="1069546" cy="15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975491" y="4532266"/>
            <a:ext cx="787052" cy="138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solidFill>
                  <a:prstClr val="white"/>
                </a:solidFill>
              </a:rPr>
              <a:t>6/19/15</a:t>
            </a:r>
          </a:p>
        </p:txBody>
      </p:sp>
      <p:sp>
        <p:nvSpPr>
          <p:cNvPr id="3" name="AutoShape 4" descr="data:image/jpeg;base64,/9j/4AAQSkZJRgABAQAAAQABAAD/2wCEAAkGBxQSEhQUEhQUFhUUFxoYFxUYGBgXGBgYFBwYFxcYGBcaHCggGBslHBUUITEiJSkrLi4uFx8zODMsNygtLisBCgoKDg0OGhAQGywkHCYsLCwsLCwsLCwsLCwsLCwsLCwsLCwsLCwsLCwsLCwsLCwsLCwsLCwsLCwsLCwsLCwsN//AABEIAPMAzwMBIgACEQEDEQH/xAAcAAABBQEBAQAAAAAAAAAAAAAAAwQFBgcCAQj/xABMEAABAwIDAwgFCAULBAMBAAABAgMRACEEEjEFQVEGBxMiYXGBkTKhs8HwFCM1QmJyseEkJVKy0QgVM2NzdIKSosLDNFODk0NE8Rb/xAAZAQADAQEBAAAAAAAAAAAAAAAAAgMEAQX/xAAqEQACAgEDAwMEAgMAAAAAAAAAAQIRAxIhMQQyQRMiURRhcaGRwSNCgf/aAAwDAQACEQMRAD8A3GiiigCA2+n5xP3feaiy4ApKd6p9V/cd/wCUxtsfOJ+77zTNCayzfuZqxr2oafKBlKhEDeTAjcqQDY12p6C4IHUE6kTIB4WF9RNPUopQN0mpD0xilwFJUNBOhscs6HhbWhTgzBMamP8ASV/hHnUgEV4tFLZ0jXVQYgRBUTPCN0fEUkt/S2qgm8jVOadPC8d9SakUkRFd1JHKK1tvFIWVMBzKqOsZiM0xPxvFUJIU2y4twKOdo5CodZIKoQCZlLh1jcFb91z5RpDbrmRGZSEJVExnW84BE77gJjfBFZzjnHiFNrUSkKUQbTKvSM70mJ4b6XE9T3LOO2zI/bOxQhxaWVFYDZWEgSRDvRlEdgJUTuynvpk5sZOVhXSKT0qmwSpIyw6CSpBzSrJEK7SK8dYAG+0lKjob9vjTRzBmCowL+cbxXowexjlGh7jtjhpRSHkuFLSnJAESk5MtjrmDg7kg76dL2CgOttlbkOBc9TrHomw4FJCZKkqMpFplKtagiCQLCdxiFeqvJkXv8b6tbIMk9mbOQ7iA0VECV3ykqGQKVGXLJMiI1qQYwaehAUVqBfLcIk5QgjrpMKSSZBy6kCx3iEb0iAB4TSJUEG1zuMwR5GoSHRuPJ/bIdBaP9I3lSZMFSSnNngiQeIMEGJibS63QArTqmNT6+ra1/fvrCuT3KFWGxCHAnqyApPZ9aO2CbaGt3ZdStKVJMpUAoHiFCQfI1GSoc8Khfs9dgZ7rxXJWJAtGXNN9JPZBsJ18KWrwilAzzaiJxT5+2PHqpHlWuc3g/QGu9z2i6y/bCf0l3vBP+UVqXN//ANC13ue0XV0xZFiooorpMKKKKAIfbA64+77zTdtFOtqjrj7vvNJNJrHk7mbMfYjoIpQIrtCaVCamDkJBFcqRTkJrhSaGmKpDNaKbvJ9GdCtMnuIPr08RT5aaYbSJCQRa/CbmwPgTPhU5ulZRblB5ZY/53qWAgzvzZSqx1sXSR2mqPjm5BA0Fp9Xx3VeuUWCslUKlalST4QOy2ZXcRVOxwAJ4TXMUjaktGxD4hN43e4X/AAphiI0PgOAp/iVkk90nxtTB1kayK345Mw5UMFApiL93ePeRSYJzaC/r/OnKyJG6Pf799cdGBceH4TWpMyNHK0GJEgjhQ0UlM6neDXSL62jfO+vcPh50vFTkxkhTDYLOFBIMi8HURu8a0rms2vnaXh1nrNdZM/sGxA7AYt9qqhsbDRc3P1T9k7j3Empfkujo9otKTo7nQoDjkUr/AGg+FRu9i7x1GzUq8rqvKUmZ9tN4nGYgERCkwOzKIPv8a1jm8M4Brvc9ousp24Ixr57Efu1qXNoqdnMd7ntV1oXAki0UUUUEwooooAi9p+mO73muECu9p+mO73muG6x5O5muHYhwgUukUiilkmlitycjqK4UKUNJrNPOhEIqFM8YYT3RTtZpu5UJRtUaIFK5THMlaYjo3Mw4kLGX3jwFZ1jRx1rTeU+EzEDcQUm8Akxk36mI8azLbTnXKkiArQRERYiN1wahi2dM9CHaQ7qSSQOFOndmpyA692te7NVBmLzHgalUrA0rYpUQlFMq+I2YUgqVA7P4CmQZnv4fAqz7Qw/SRB01FKNYVAGgmrrJSMzw2yp/IibkfwirBsPCANmd5ny0inDzU0vh0ZbAUkp2isMSTEnWwg9X48KU2Risj7KzucT5EwfUTTpWHkUzfwgIN4i88O2uRe5ScNjWqKjeT2004lhLiZ1KT3oOUnuMTUlTGEoHKeBinfuJn/LWo82iY2cwP7T2i6y7lUB8rcHFCfwNalzbN5dnsiSbua9rizV4vYSZZ6KKK6TCiiigCK2oeuO73mkm1V1tg9cfd95puhVZci9zNePtQ+QqlkqpkhVLJVUwlEcldcLXTLEYwJqIxGMJ328qzZOoS2W4+PA5E6pY40g4aqmIxwH1/Waar5SZD6cjtn8aWPUPyjT9K1wyc5QNZmyTuHCe4+YFZNtZkAFThgr60zopRXAAjTeY/hU5jOVuZ4qzKRMQd1rQRoR31T+UynC4VKhQVotMx3dm7yqsY6pWhqcI0ItY8C3bT8PSNaqjbvWHxrVhaZAEST+dadJBTsd9Na1JhRJrrCpvHGpNGB3kUMZCGFZnWpAYUATwpo4+oWSKSfxRbSSsxOk0tNj6kkP3ViOrVS5R7TMlpu6la/wrnae1XMsomF6HhOv4Ux2ThCVhSjJme099WhGt2Z8mRy9qNV5uFZcOWv2IMfeF/WPXVtqk8h3Pn1p/qiT4KRH4mrtXCMlToz7lZbGntQj31qnNwP1ez3ue0XWWcrk/pp/s0fiqtT5uT+r2e9z2i6rEnPgs1FFFOSCiiigCE22euPu+800aNOdvH5wfd95pvh0k2GpqElbNEHUR0ikMQtRmLAancO7iaf4hKGkHNcxft/KqTt7b2clKFAjS1x3A+j66xdS99KLYrkxfHbRSmQjrq3k6eZtURiXlm6leGnuk+AqNVi+JPhdXnu8hSfypRskAdsZj33OvnWeOI3a1HgWdIOp9UmobaAF7q8EGu8Yp06qV/mCfVFRT+HdOij/7b/hV4xElkZE7Rtx8QR+NMsLtJaSlGaElQ1ggAm/vp7imnRv81A+6agsWlW8Dvn861RijLPIx/tnZwQczZzJJ3bu6pvAozISd8VVdm47KcjnoKI/wncat2BhIiZG49lUkqQkGmxhi8S62ZSgd82ps9ylxBTl6om1gZ86srRSuxiusRsdJFo7ooUl5GcX4ZSsTtTEqiXD3A/wpdjZjjkKdWTA0Jqcb2KSr0bCnxYggfFqZyQqxPyO2cEhzDAZRIHkRUWxhgDFWHZaQk6WNMNt4TKSoWg27QeNSUvBpcVVkvyGR8+4f6v8A3J/hV1qi8hXPn1Di2fUpFXmmMmTuKBywMY3/AMSPxXWp83H0ez3ue0XWT8tFp+XwDJS0gHvJUY8iPOtY5uT+r2e9z2i6tFEp8FmooopiQUUUUAQO3v6RP3feaU2cAkZjqbJHHj8d9c7cHzgP2feadAFLdsqSE79fEz41DJLTdFVwkVLldtlCQUur1+okT2XkgcdT4VQcRtPN6CDG6Tu8ALdgNSnKp5oOFX9IsqImNCIskqNv8IqEcLgupIE6Akj/ADqtHdr3V5+ON7s2t6VSFWHFm4SkeH8ZP4V2/iSBfMrsGnmfzp1snZqlhJdAcKrpbSSlCUgxmUYkkmYHZrS21cA0pKg2no3WwVZUqJSvLqkg6K4VakNpm1ZBuurOiUDhJBP8PVTd0OncD3EUvhnE5Zyi+82HqFc4hSt2QcN/lmt5U6X2ItsjHmlDW06AkDyABmo/E4MGYVfhIqSddWJJMneYTUZjVTqT/lHuqsSb3IHE4cjXzt+NP9jbSKYbWbfVPDsrh1k/a8opuvALIJjSqXYiTTtFsac308YxJ4moHYuLzJhXpC351KBUGRSNGiL8kv8ALlRFNCteYLG68caTXigE3qJf2wCcuaw1gT+FcjGxpTolVcqFNnMtAseM+6m2J2s6/Jy5U63+LVHPvrWOqwY4uSPVuptim1EAuLHANpskfxqqghW5eS5c2r5cxbnBDSgeElSPzrS6zzmoYviFRoG0j/WT+ArQ6SXJBmc8vUxjUHi0n95VazzbfR7Pe57RdZVzgj9La/sx+8a1bm4+j2e9z2i6uu1EplmooooECiiigDP+VuZO02nAopbRhiXDISAnM6c2aJzAAwJGk3gxK4PEF8EZQhuInNKpmII0kjtO8Ecahzv7SLWKYuYDefLeCcyxJ8JG/U2NQC+W6/k5SHG0uLlNipQbQd4TkyJOogDQ3NqyZ4OTNGPZE/yi2izhyUYdLZXcFwiQnWEoTN1TaZEGLcKRiS48uc6oWohF9EIAE2gDdcb51qHf2gkqCipSlJiVEzOXcBfIDf8AzeBsGz2yjDqWrXIG09gjMv1k+ukWNY4lNWp0WbE4peHwzQYAzlKE5j9VIRM+JnzpFpxSwZCekIuoECQYvY2366zSmxsYDhmw6kFQQBe4IFknyFOth4cwvInKCbGASRA7dLnXfU26Nze1lE2th3GFQnSTEaRTbCBwggJieEj1C3qFXPa2yVKclZnUnTTup5sTZMnOU2Hoz+MVVZFRleO2VXD8nnlXMJEeNeDkuVG6reVaM42ANKYPLTw8KX1GOoRRTxyaSkTA75M02xOywBarDtLbTKRCyUHgpKh64j11E4nFpUJSQR2aUych6iZ/tEllyRxp7htqhQ7aacolTPfUUwmtNbGKTqTosTmLJBFJJXAAQL8RTIJga+ddM46NR40cBqH5YfKZzQOGtJ4dgJMqJJ4mmy9q9sjhTJ3aJNhTJNnHNF25McqvkmdICVBSgpQm8gAe6tF2LylYxI6qgle9CjeTwO+sMwyurJUB2ETPed1KDEKAtHeDV3gTRH1HZpPOGP0hk/1Z9Sq1Tm5P6vY73PaLr5qw21HM6SpRWAdFEkRv1r6O5rXM2zGDuJdj/wBrlK4OMTjlZbKKKKQ4FFFFAGJc+eLKMYynqwcOCcxhP9IvhfyNZi+6BFxPYDA8D31of8oAfpuHt/8AB/vXWatiVDzm2ml/Ca5o8jqW1DnDJCjEX4+Iq7sonDAGAJP4ACfCahNnbPQodVSTHAg+Y86tLbALIjdY+IisuZmnEhXA4crSAOrAseIOgNW3ZbRS2ATKt50k1EbEQC2NJFjU62mIrPJ7mhvwNl4FKjKpM7uPfxp8iALbq9EUkpVcQXY0xhkWqqbVW6nMpBFhJns7Ks2JcAJqp8ocSUgkeNVx8jtbFLx/KcrKkKGYAwTHrFzNMsG6tC7E5F3vup3s7YRxDpIACZ86dcrQjDBKd+4d2/urXtwjJ7q1MrO2l3A8fj103w40pu++Vqk/ApzhjTNENVskGk2pDHDKO01KbNSk60y2gypxRWB1QYHhvpSmnYiA1aTSSKcYo03irQXkhIm8ApRbtGpN499J4i0SI7q92dZE5Zn4499LrbCt1zpWpcCDRrqk5Y4/Ar6S5mVTsjDn7T3t3a+bnUZfzFfR/Mt9D4b7z3t3anl7QovFFFFZzoUUUUAYRz/uxjcPb/687ty11mTEmcqFHMCLDha995rWefBtJxjOYT+jgaE26RfCs+QrtVusN3ZetGO6AjmdnuSFDqEaEmD4ETVk2RtTEM2cyOIOpBhXfEAH1Uy+URpPbI91cKxHh5pm3rrs8cZqmhoyceC27M5RJSo/sz3a7jwNWzDbaaWJChesjn8r+V//ANrrOpFwooPEG9tJiAfGskuii+GWWd+UbU3iUnQzXDrwFY+xytcQYQorPdP+oQPXTj/+2xI9JoH/ABfmag+jmi0c8PJouIcBk61XNtPJi/fVcXyzKvSQtH+oeYpu48vEglKpG7tPDuoWGUeS3rRlsi48nEhSQQLbt1ULnLP6UOGX31ZdlcrkJKG3EKQRCQdx3R2VXecZ1tbiFoM6iOyx/H8aaCamJnr09imzXaFkG1cRXtaEeeSLG0FIG69dL2w5EDKB3T+NR8UAU+lfA2t/J2pRUZJJrxQvQgwK5BpxCYwBHR67x66VeKRpJjgSfjfSGBIiLX3nXh4iniGSvNfQTYdw+O+qoBol4QQZ+Pg19G8zCY2Rhx9p72ztfN6kD9r8PjhX0hzL/RGG+897d2p5eALvRRRWcAooooAxXnvcjGMx/wBjh9tfG2861nCROs+J/hWh8+iv0xgWuwNT9te6s6KwBPUP5+fdWrH2o42K5OIV2wSZ8yOyhtE6ZoGt/GJivGch1Ajgke+usdjktt9VPYkdvE0zZxITxL/R21VqED4gVFqdK7uSfs6JHDv8a9aWBKlKJUdfjhSRfri+RhQ4ngIFcHEmvA+OFcKeA3V0BVCyaVZcW0rOg5Veo94301D53CuisnWhpPkONzjGY1zMTmIza39VMXFlRkkk8TT1y4IphUJQURtTfJ5QK9oApUcPQa9NFekaU4HqqECvVCvQKY4LMIJUEp1Plxv+NOg8UelBnT6yT2g02ZcKCCgwoXnh8Xrx97Mcyo7AAAPACmsBd1cmwA8vdX0lzLfQ+G+897d2vmBQJMm1fTvMl9DYXve9s7U8jtAXqiiiogFFFFAGDfygMVkxuHA1OH/5F1lxx5Ot63Pna5KpxmLZWpak5Gctov11HhVc2dyGwrRlTec8VkqHlpR9VGGxeHTykrM5w2MmwueA18qmMHyVxeIAKUZADILlvVrvrT8FgWm/QbQnuSB7qduqMWtUZdZJ8IrHple7Mzc5C4mYPRd4JHurlXN29HptjsufdV4xOMKASeBPlUQ1yilMqsDpXFnyvgr9PjKq9yGcSmziSv8AZggedVnF4VTSsrqcpHH3HfWlp5YM5sliYkm1qWVytZQDKUqB1zAEeuqQz5FyhZ4MbXtdGXhQrxRqQ25jmn3itltLaTqEiATximCxW2MrVmKUadCJpq4L06XTdwXrk+DlCZFFBr2ppAepoVrXIr0iunBWvUi9eJNdpH51RAe7vj11y030k309dJPLkxXiJFwaRy3AWWRP8dYr6a5kvobDd73tna+ZVYskXFfTXMkf1Nhe972ztLkdgXqiiipAFFFFAFN5ZD55P9mP3lVA6VKcvHYfRx6MfvKqupxn7XnWHKvez1cC/wAaH4XXDi6TbdSa4dWNx8I7bnNHDdPhN6RId7DHGgqBBFuHEVkG1sM4264gqPVUbaSNx8q2TFugncB85r4BESlXadDVWxbLLq+uE5gIS4U5oMjVOWFWzQCkiYsN2nC9PJPLjeRbGcIbB3UqGRvq643kkOjUWUZlFNiDlup1KoCCnc2FAEkQCLTTDamADZOZsAS9kyoWAEdGoMhZgZl58tzJ1zKIitkcsGZPSkuUV5KIrxSanG1M9Igy10cKgZTnBLZA6QltQUekg3zgHQZbU0wwTnXmKLhWQqGZAUVCCUhMEZc0SmJyyANH1jemRCxSDgqwRh8hCj84XM8pSoIyhQT0Ym4BSVq9HcgSLimW3lMEA4cRJcKkwrqyRkAJ1FlEbwFQbiTxyJSjRDkV2lFWU4jC9NPzJHz0FKClAScvQBSVNEZx15OQ/VmToxafZShono8yXusMmfMiV5lKlsAAJygJEg2ICSFTxMkyHjhXK9anRi8MWnApIzl4qTlQlPzWZqyYSIOUOwJAuqb5a7dfwwcSVhpaSXJ6NK0ANwlTI9EHPmCgTBMG5O4cjhBpT6qHVRbfTvBYlsJdK0JKinM2LgBZOWN/VCVqVB3tpvqDILewxKJ6Mo6ROUJQsLS0UqC+mMddWbozqrRWWAQD1y8AV9IpXfTnHoQCkIIMISlShMKXcqIzQd4Exu8S1FMgOlCvpzmR+hsL3ve2dr5jVX05zJfQ2F73vbO0mQC9UUUVIAooooAzrnGBOJbA/wC0P3l1WcpGmlT/ADmicU0DvaF9PrLqtNYRX1VQe+ayZe49fpYt40WPG7USjAdOMJhy4XwwAZAhSfTJic0zanXJnDMnBRicoW470CXYEpWtIyQd3W07SONRW0B+q05oEY1Mnd6NG10pOyjCoHyts5huIykR209q1+CPoSadP/auSN2UFfLW8PiEDMl4NuJNwYOsHVKhBHYRUjikYcHaGKOCQpOz3Cy2w3YOkqA6V0AaDMJ1ACVG9of4fDfK3cHjUmXWnENYkAelBHRuRu1/1fZrzDgsuY7EtulGXFKQ4MuYEqUAkKTvEq1sdaZNRWw04yk6umlvv5uhHkjtpOKLqXcLh21pZUtCmpy2sQUnUiQQrv0rxja6TsxrEHCYdbinEtZVTBBTJUTEzM0/d2Oxj8yFsIbdylaXmuqFERZae2d877iq9hse0rYxWEOZGsUmQSARmSnKqY9HrpFLq8r7jwwRcq37opq/n7/cbck9hMu4thL7Tbk5swUkFJIQoyRob1IYHZmHy7QxSsBhClpCQ0xkBTLanQpWlioFEx+yK75AbQadxjYQhWYBSpK5gBJBMZRxA8RU5g9t4ZWGxq2mUqQ2nMtBUYXJVv3AwTRCTrn5LdXiSyNJPiP7f58lP2FhMHtRxeFc2e1hXOjUtt5glJSpMDrIgAjrTeRbxqC2NsTC4LBJ2hjmflDjyinDYYmEHLILjnEWJuCIy2k2v+ytsDEYfGHC4dpjEIaJSUnOXEJupMkBQ3DXUg7qrHLLHZ9lbNxLSG1NoSppfVkNr6oAv6IltQ8uNOpy07bkZYcfqaZe1XT3trZv9jLkxtnAY7FMsYrZeEaCnE9G4wMkLBlKHExDiFRlINr6bw45ObFw6ttbVDuHZcaabeU20pCS2koWiMqYgWkW41VeSeMXicdhWQlJDjyAoJSEnIDmcIIuIQFGRwrSth4xhG1scwwxkGGwr3SZnFOB45miCc10iCoETeaISm+SfU4elxtqEm9vjz/JVdgcpcK/iGWl7HwDaHHEpUvKOqFGCq6YtUlyN2Lgvl+2Fv4dleHYJW2C2lSUISpclsREQBpwqobS5wm3WVtp2dhGlLSQHEA5kTvTbWpPm0xil4TbJJPVwKo7Oq7p5V1axJx6bS3HUn/wgOX/ACQVgsU422CWF/OsqFwW1yQJ35bp8Ad9azisFs9rGHDK2fgQhOC+UBxSEAqcnKG4Ii8TOtUjYbx2xspeEmcbs9Jcw53usGym+2LJ/wDX20jz6L/WDX90aP8AqdpkpMi3haS383/RYNlbRwjuzsZi1bJwCVYZTYS3lSQrpFJBlWW0TVD5UbcaxTaEtYHCYUpXmK2YzKEEZTCRa4PhUxyYcnk/tc/1mH/fbrPErqkYuxdWLfb8bnTqY4V9N8yP0Nhe972ztfMhjKCZr6b5kvobC973tnaaZFtPgvVFFFTOBRRRQBkvO4/lxbX9iP311WcDj41Mj1il+f7FlvH4eLg4e4/8i6rGzMOt1IU2pMEAwokETPZ2esVOeO9zbgy0ki943ldmb6IYTBrbkKAUVemBAXliM1Qu0Nvuv4ZGDSww2gLQtTiCcy1NxKimIlUXqCRgVrkhQEE8d0jh2GneFwLwOqd2pO/fppRTLaYLctfJzFP4MqcZSlRUmChRISqLpuN4Mx3mojZvLNbL+ILgbSrEOKU4w4CW1BRPVk66mD26HSn2xMebJJSdL336bqW5Q7IYxbZDoAUBIWPSHjF9KknJOmPJRm9S5PMdyyeW2pplpjCpcEKcQpTiyk6hBIGTvvE2jWmmD5TfJk9GhLbjak5FtOCULSLAHt189Kpb+wMXhpKVpU0NDc27otrXLCF5iVEBSCkmCSJgKEW7RVK8nITxxTjJF+xe0MShlacDgcPhVOpyrW3mU6UmbJJSMuh4xB0N6gE8o3sPg3MEMChJdbShx8ZgtWcnIpcCJuQJNKO7adButAuLJAAniBl+2a9exrri0tlSNyiYSYCesPq3N64rGemtvz5Ink3yhxeAe6ZLJUEJVnSoKSkoIAMnsJSq37PAGltjcscQ09iAzhGThnj87gVIlhMJCSBIGRRymQRe9jFR7pxTb2QOIVk0EWhJSoA5UiTJB7etMgmWSA80YbKEnqkkSrMTYE9JmvEzEa91aIQVGPNPU22WbC8vlsLSvA7IZw6pGdaW1rWpCSFLbSrIMiSBB1jvilMBzhvNOvu/zShTr6lZ3ClzPkcCT0ZVkkphKTVVSjFyhsPpEdVI0CQAUn6trJ4bgdYNcPP4lREOIT6KghKYSCnLAEgx6Cd/41yjKydf5e4ZCilew8AlSTBBTBBH+Gm7fOMhvD4phnZ+Ga+VIdQpaCUkJdzQLC4TmsOyq5idkuuLzKUgqVdR0vYEkBOt504niaQb2GtWYpUmE668EnhwUD4GiqAccjtqu4XFsvMRnQdCYSpMQpKuwiR5VKc4+3nMdig86httQbDcNrKx1CozJAv16hUbLWlUZkhQzT6VoyjhN8wpQbGcVJzINyNT9UlJOnEHwjiJoq5AsGM5ehWAcwLWCw7KXkthbjZIUotFKs6hEFRy+uqXvp//ADWuSAR1UlRPWAgEiNNbTSqthL/aQO3rb5+z2V3ZHCPbNiPGvpzmS+hsL3ve2dr5oxeFLKwFFJJmQJtuvbjNfS/Ml9DYbve9s7STdoC9UUUUgBRRRQB8/wD8ogfp2H/u3/IuqHgNjrVkWFpAGVUEqFibjTsM1fv5Qw/TsP8A3f8A5F1l+GdCFpVlComx3yCL27aql7TqLpsTGgkEoRGZccTBUI0iLGPu+dhewSHWuqG5A43OQid1z+M9tZqnaQCQA0jqgDW/ViCbXPVHrqTwfKIET0acwVOWezLa3j31KUKNOLJa0sXSpTLy0oSgQoLNzlheZIB6t9CqbRrFoqQf2mrIqyEqCYiTukkpsPX2dtRO0nC4jOGUyUwZ3QSZFtb+oVEJ2yAqehRrJBN5iDfL2D18aORW5Y2aLsvFEHrJQUmDEzEpGtrDq+vtpDH7FYczFAQghJSY7RmkQNeHb4Vn7O2coADSYCcuuukE21sPXT1jbylkISyklSxABsSoFERG/N5xwrmht7D+umvciZxOBUgiUNkZkmRIHWB3QbXM8IGtNcOVBTYytzCpJJywSlQEwd8AHhPGu1OvrbyFgAZdPskgggH7w+JrlOGUVphlAC1gypOcWAUZTBzDKmYg79ZiqLG/JGU/g6LcOAFtrebkwSQOqDlvqd240gEkdXImAlIm98xiTa5hN+M1OYfZ+HS++4pCC2pSSln5OFwlBGZQhO/L6IyAhZkWyUywS2EYnEHomFJU2kJ6TDqWhL6UAeilIhKgHXOoBaLSAmutk7GBwwKwnIzmkrAm0BISU+ib9ee8dgpODJHRozBMjWbk6Wm0fG/p3DLU+4hnCggF1SQrIj5tS0qHVMAES3CQdFaXr17ZmKSYVgspSW5kpBGZamEXOgUtCk+E6RSAe5JVJQ3JIJk9YGAI0m8eZPGk28PnC4Q3ACkawrsPoxYXHdUfjMYWlLbcw6UKGYKSSMyek62U2sRmNjcWBFqRO103PQovlMTaUEmYi8ndXQJdN15S2gGxOsCMvZoc/qr1DUgKyNfWEE8SN0EgjKT3TxqH/nZMg9Ci02m1yk8OKR5njXqNrJEfMosE3nXJIG62v4cK6jhKE3MNo6oSSVWmJsDl4Ce41xjcFnSAOjRcrCrzCis5SIBsfIZaYDayZ/oUaqOv7ZJj0eKj4QK8/nYR/Qo+rF/2DIm19PWa7QDTaWFLSspVJE8bZSU/7fKK+mOZE/qbC973tna+Y8S7mUVBISDHVGggAe6vpzmQ+hsL3ve2cpWBe6KKKUAooooAwH+UN/12H/u3/Iusrooq0eBlwCqRSqCCNZoorkwRd9mrOm6Kr22GUwowJFFFQXJsydpENipLAnLlUmyhcHtTcUUVrx8GFkicc4ZJVpKRYWBOaB40Ha72ZPXMi8wmZsdYmOom3ZFFFMBy5tN2FdbSU+in0TBKdNCQLVDr2y/KvnD1iZiBcgAnSxhIE6jdRRSZeAO2+UWISouByFEFJORGispNssT82i+vVFLJ5W4wAAYhcCLHKQQCVpCpHWAUpRAMxNoooqAEdisWt5RccUVLV6SjqSBEk7za51Jub0jXtFdOnqhXg0oopvIHtBryiugFfUXMh9DYXve9s5RRSM4XuiiilA//2Q=="/>
          <p:cNvSpPr>
            <a:spLocks noChangeAspect="1" noChangeArrowheads="1"/>
          </p:cNvSpPr>
          <p:nvPr/>
        </p:nvSpPr>
        <p:spPr bwMode="auto">
          <a:xfrm>
            <a:off x="116711" y="-108347"/>
            <a:ext cx="22866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6" descr="data:image/jpeg;base64,/9j/4AAQSkZJRgABAQAAAQABAAD/2wCEAAkGBxQSEhQUEhQUFhUUFxoYFxUYGBgXGBgYFBwYFxcYGBcaHCggGBslHBUUITEiJSkrLi4uFx8zODMsNygtLisBCgoKDg0OGhAQGywkHCYsLCwsLCwsLCwsLCwsLCwsLCwsLCwsLCwsLCwsLCwsLCwsLCwsLCwsLCwsLCwsLCwsN//AABEIAPMAzwMBIgACEQEDEQH/xAAcAAABBQEBAQAAAAAAAAAAAAAAAwQFBgcCAQj/xABMEAABAwIDAwgFCAULBAMBAAABAgMRACEEEjEFQVEGBxMiYXGBkTKhs8HwFCM1QmJyseEkJVKy0QgVM2NzdIKSosLDNFODk0NE8Rb/xAAZAQADAQEBAAAAAAAAAAAAAAAAAgMEAQX/xAAqEQACAgEDAwMEAgMAAAAAAAAAAQIRAxIhMQQyQRMiURRhcaGRwSNCgf/aAAwDAQACEQMRAD8A3GiiigCA2+n5xP3feaiy4ApKd6p9V/cd/wCUxtsfOJ+77zTNCayzfuZqxr2oafKBlKhEDeTAjcqQDY12p6C4IHUE6kTIB4WF9RNPUopQN0mpD0xilwFJUNBOhscs6HhbWhTgzBMamP8ASV/hHnUgEV4tFLZ0jXVQYgRBUTPCN0fEUkt/S2qgm8jVOadPC8d9SakUkRFd1JHKK1tvFIWVMBzKqOsZiM0xPxvFUJIU2y4twKOdo5CodZIKoQCZlLh1jcFb91z5RpDbrmRGZSEJVExnW84BE77gJjfBFZzjnHiFNrUSkKUQbTKvSM70mJ4b6XE9T3LOO2zI/bOxQhxaWVFYDZWEgSRDvRlEdgJUTuynvpk5sZOVhXSKT0qmwSpIyw6CSpBzSrJEK7SK8dYAG+0lKjob9vjTRzBmCowL+cbxXowexjlGh7jtjhpRSHkuFLSnJAESk5MtjrmDg7kg76dL2CgOttlbkOBc9TrHomw4FJCZKkqMpFplKtagiCQLCdxiFeqvJkXv8b6tbIMk9mbOQ7iA0VECV3ykqGQKVGXLJMiI1qQYwaehAUVqBfLcIk5QgjrpMKSSZBy6kCx3iEb0iAB4TSJUEG1zuMwR5GoSHRuPJ/bIdBaP9I3lSZMFSSnNngiQeIMEGJibS63QArTqmNT6+ra1/fvrCuT3KFWGxCHAnqyApPZ9aO2CbaGt3ZdStKVJMpUAoHiFCQfI1GSoc8Khfs9dgZ7rxXJWJAtGXNN9JPZBsJ18KWrwilAzzaiJxT5+2PHqpHlWuc3g/QGu9z2i6y/bCf0l3vBP+UVqXN//ANC13ue0XV0xZFiooorpMKKKKAIfbA64+77zTdtFOtqjrj7vvNJNJrHk7mbMfYjoIpQIrtCaVCamDkJBFcqRTkJrhSaGmKpDNaKbvJ9GdCtMnuIPr08RT5aaYbSJCQRa/CbmwPgTPhU5ulZRblB5ZY/53qWAgzvzZSqx1sXSR2mqPjm5BA0Fp9Xx3VeuUWCslUKlalST4QOy2ZXcRVOxwAJ4TXMUjaktGxD4hN43e4X/AAphiI0PgOAp/iVkk90nxtTB1kayK345Mw5UMFApiL93ePeRSYJzaC/r/OnKyJG6Pf799cdGBceH4TWpMyNHK0GJEgjhQ0UlM6neDXSL62jfO+vcPh50vFTkxkhTDYLOFBIMi8HURu8a0rms2vnaXh1nrNdZM/sGxA7AYt9qqhsbDRc3P1T9k7j3Empfkujo9otKTo7nQoDjkUr/AGg+FRu9i7x1GzUq8rqvKUmZ9tN4nGYgERCkwOzKIPv8a1jm8M4Brvc9ousp24Ixr57Efu1qXNoqdnMd7ntV1oXAki0UUUUEwooooAi9p+mO73muECu9p+mO73muG6x5O5muHYhwgUukUiilkmlitycjqK4UKUNJrNPOhEIqFM8YYT3RTtZpu5UJRtUaIFK5THMlaYjo3Mw4kLGX3jwFZ1jRx1rTeU+EzEDcQUm8Akxk36mI8azLbTnXKkiArQRERYiN1wahi2dM9CHaQ7qSSQOFOndmpyA692te7NVBmLzHgalUrA0rYpUQlFMq+I2YUgqVA7P4CmQZnv4fAqz7Qw/SRB01FKNYVAGgmrrJSMzw2yp/IibkfwirBsPCANmd5ny0inDzU0vh0ZbAUkp2isMSTEnWwg9X48KU2Risj7KzucT5EwfUTTpWHkUzfwgIN4i88O2uRe5ScNjWqKjeT2004lhLiZ1KT3oOUnuMTUlTGEoHKeBinfuJn/LWo82iY2cwP7T2i6y7lUB8rcHFCfwNalzbN5dnsiSbua9rizV4vYSZZ6KKK6TCiiigCK2oeuO73mkm1V1tg9cfd95puhVZci9zNePtQ+QqlkqpkhVLJVUwlEcldcLXTLEYwJqIxGMJ328qzZOoS2W4+PA5E6pY40g4aqmIxwH1/Waar5SZD6cjtn8aWPUPyjT9K1wyc5QNZmyTuHCe4+YFZNtZkAFThgr60zopRXAAjTeY/hU5jOVuZ4qzKRMQd1rQRoR31T+UynC4VKhQVotMx3dm7yqsY6pWhqcI0ItY8C3bT8PSNaqjbvWHxrVhaZAEST+dadJBTsd9Na1JhRJrrCpvHGpNGB3kUMZCGFZnWpAYUATwpo4+oWSKSfxRbSSsxOk0tNj6kkP3ViOrVS5R7TMlpu6la/wrnae1XMsomF6HhOv4Ux2ThCVhSjJme099WhGt2Z8mRy9qNV5uFZcOWv2IMfeF/WPXVtqk8h3Pn1p/qiT4KRH4mrtXCMlToz7lZbGntQj31qnNwP1ez3ue0XWWcrk/pp/s0fiqtT5uT+r2e9z2i6rEnPgs1FFFOSCiiigCE22euPu+800aNOdvH5wfd95pvh0k2GpqElbNEHUR0ikMQtRmLAancO7iaf4hKGkHNcxft/KqTt7b2clKFAjS1x3A+j66xdS99KLYrkxfHbRSmQjrq3k6eZtURiXlm6leGnuk+AqNVi+JPhdXnu8hSfypRskAdsZj33OvnWeOI3a1HgWdIOp9UmobaAF7q8EGu8Yp06qV/mCfVFRT+HdOij/7b/hV4xElkZE7Rtx8QR+NMsLtJaSlGaElQ1ggAm/vp7imnRv81A+6agsWlW8Dvn861RijLPIx/tnZwQczZzJJ3bu6pvAozISd8VVdm47KcjnoKI/wncat2BhIiZG49lUkqQkGmxhi8S62ZSgd82ps9ylxBTl6om1gZ86srRSuxiusRsdJFo7ooUl5GcX4ZSsTtTEqiXD3A/wpdjZjjkKdWTA0Jqcb2KSr0bCnxYggfFqZyQqxPyO2cEhzDAZRIHkRUWxhgDFWHZaQk6WNMNt4TKSoWg27QeNSUvBpcVVkvyGR8+4f6v8A3J/hV1qi8hXPn1Di2fUpFXmmMmTuKBywMY3/AMSPxXWp83H0ez3ue0XWT8tFp+XwDJS0gHvJUY8iPOtY5uT+r2e9z2i6tFEp8FmooopiQUUUUAQO3v6RP3feaU2cAkZjqbJHHj8d9c7cHzgP2feadAFLdsqSE79fEz41DJLTdFVwkVLldtlCQUur1+okT2XkgcdT4VQcRtPN6CDG6Tu8ALdgNSnKp5oOFX9IsqImNCIskqNv8IqEcLgupIE6Akj/ADqtHdr3V5+ON7s2t6VSFWHFm4SkeH8ZP4V2/iSBfMrsGnmfzp1snZqlhJdAcKrpbSSlCUgxmUYkkmYHZrS21cA0pKg2no3WwVZUqJSvLqkg6K4VakNpm1ZBuurOiUDhJBP8PVTd0OncD3EUvhnE5Zyi+82HqFc4hSt2QcN/lmt5U6X2ItsjHmlDW06AkDyABmo/E4MGYVfhIqSddWJJMneYTUZjVTqT/lHuqsSb3IHE4cjXzt+NP9jbSKYbWbfVPDsrh1k/a8opuvALIJjSqXYiTTtFsac308YxJ4moHYuLzJhXpC351KBUGRSNGiL8kv8ALlRFNCteYLG68caTXigE3qJf2wCcuaw1gT+FcjGxpTolVcqFNnMtAseM+6m2J2s6/Jy5U63+LVHPvrWOqwY4uSPVuptim1EAuLHANpskfxqqghW5eS5c2r5cxbnBDSgeElSPzrS6zzmoYviFRoG0j/WT+ArQ6SXJBmc8vUxjUHi0n95VazzbfR7Pe57RdZVzgj9La/sx+8a1bm4+j2e9z2i6uu1EplmooooECiiigDP+VuZO02nAopbRhiXDISAnM6c2aJzAAwJGk3gxK4PEF8EZQhuInNKpmII0kjtO8Ecahzv7SLWKYuYDefLeCcyxJ8JG/U2NQC+W6/k5SHG0uLlNipQbQd4TkyJOogDQ3NqyZ4OTNGPZE/yi2izhyUYdLZXcFwiQnWEoTN1TaZEGLcKRiS48uc6oWohF9EIAE2gDdcb51qHf2gkqCipSlJiVEzOXcBfIDf8AzeBsGz2yjDqWrXIG09gjMv1k+ukWNY4lNWp0WbE4peHwzQYAzlKE5j9VIRM+JnzpFpxSwZCekIuoECQYvY2366zSmxsYDhmw6kFQQBe4IFknyFOth4cwvInKCbGASRA7dLnXfU26Nze1lE2th3GFQnSTEaRTbCBwggJieEj1C3qFXPa2yVKclZnUnTTup5sTZMnOU2Hoz+MVVZFRleO2VXD8nnlXMJEeNeDkuVG6reVaM42ANKYPLTw8KX1GOoRRTxyaSkTA75M02xOywBarDtLbTKRCyUHgpKh64j11E4nFpUJSQR2aUych6iZ/tEllyRxp7htqhQ7aacolTPfUUwmtNbGKTqTosTmLJBFJJXAAQL8RTIJga+ddM46NR40cBqH5YfKZzQOGtJ4dgJMqJJ4mmy9q9sjhTJ3aJNhTJNnHNF25McqvkmdICVBSgpQm8gAe6tF2LylYxI6qgle9CjeTwO+sMwyurJUB2ETPed1KDEKAtHeDV3gTRH1HZpPOGP0hk/1Z9Sq1Tm5P6vY73PaLr5qw21HM6SpRWAdFEkRv1r6O5rXM2zGDuJdj/wBrlK4OMTjlZbKKKKQ4FFFFAGJc+eLKMYynqwcOCcxhP9IvhfyNZi+6BFxPYDA8D31of8oAfpuHt/8AB/vXWatiVDzm2ml/Ca5o8jqW1DnDJCjEX4+Iq7sonDAGAJP4ACfCahNnbPQodVSTHAg+Y86tLbALIjdY+IisuZmnEhXA4crSAOrAseIOgNW3ZbRS2ATKt50k1EbEQC2NJFjU62mIrPJ7mhvwNl4FKjKpM7uPfxp8iALbq9EUkpVcQXY0xhkWqqbVW6nMpBFhJns7Ks2JcAJqp8ocSUgkeNVx8jtbFLx/KcrKkKGYAwTHrFzNMsG6tC7E5F3vup3s7YRxDpIACZ86dcrQjDBKd+4d2/urXtwjJ7q1MrO2l3A8fj103w40pu++Vqk/ApzhjTNENVskGk2pDHDKO01KbNSk60y2gypxRWB1QYHhvpSmnYiA1aTSSKcYo03irQXkhIm8ApRbtGpN499J4i0SI7q92dZE5Zn4499LrbCt1zpWpcCDRrqk5Y4/Ar6S5mVTsjDn7T3t3a+bnUZfzFfR/Mt9D4b7z3t3anl7QovFFFFZzoUUUUAYRz/uxjcPb/687ty11mTEmcqFHMCLDha995rWefBtJxjOYT+jgaE26RfCs+QrtVusN3ZetGO6AjmdnuSFDqEaEmD4ETVk2RtTEM2cyOIOpBhXfEAH1Uy+URpPbI91cKxHh5pm3rrs8cZqmhoyceC27M5RJSo/sz3a7jwNWzDbaaWJChesjn8r+V//ANrrOpFwooPEG9tJiAfGskuii+GWWd+UbU3iUnQzXDrwFY+xytcQYQorPdP+oQPXTj/+2xI9JoH/ABfmag+jmi0c8PJouIcBk61XNtPJi/fVcXyzKvSQtH+oeYpu48vEglKpG7tPDuoWGUeS3rRlsi48nEhSQQLbt1ULnLP6UOGX31ZdlcrkJKG3EKQRCQdx3R2VXecZ1tbiFoM6iOyx/H8aaCamJnr09imzXaFkG1cRXtaEeeSLG0FIG69dL2w5EDKB3T+NR8UAU+lfA2t/J2pRUZJJrxQvQgwK5BpxCYwBHR67x66VeKRpJjgSfjfSGBIiLX3nXh4iniGSvNfQTYdw+O+qoBol4QQZ+Pg19G8zCY2Rhx9p72ztfN6kD9r8PjhX0hzL/RGG+897d2p5eALvRRRWcAooooAxXnvcjGMx/wBjh9tfG2861nCROs+J/hWh8+iv0xgWuwNT9te6s6KwBPUP5+fdWrH2o42K5OIV2wSZ8yOyhtE6ZoGt/GJivGch1Ajgke+usdjktt9VPYkdvE0zZxITxL/R21VqED4gVFqdK7uSfs6JHDv8a9aWBKlKJUdfjhSRfri+RhQ4ngIFcHEmvA+OFcKeA3V0BVCyaVZcW0rOg5Veo94301D53CuisnWhpPkONzjGY1zMTmIza39VMXFlRkkk8TT1y4IphUJQURtTfJ5QK9oApUcPQa9NFekaU4HqqECvVCvQKY4LMIJUEp1Plxv+NOg8UelBnT6yT2g02ZcKCCgwoXnh8Xrx97Mcyo7AAAPACmsBd1cmwA8vdX0lzLfQ+G+897d2vmBQJMm1fTvMl9DYXve9s7U8jtAXqiiiogFFFFAGDfygMVkxuHA1OH/5F1lxx5Ot63Pna5KpxmLZWpak5Gctov11HhVc2dyGwrRlTec8VkqHlpR9VGGxeHTykrM5w2MmwueA18qmMHyVxeIAKUZADILlvVrvrT8FgWm/QbQnuSB7qduqMWtUZdZJ8IrHple7Mzc5C4mYPRd4JHurlXN29HptjsufdV4xOMKASeBPlUQ1yilMqsDpXFnyvgr9PjKq9yGcSmziSv8AZggedVnF4VTSsrqcpHH3HfWlp5YM5sliYkm1qWVytZQDKUqB1zAEeuqQz5FyhZ4MbXtdGXhQrxRqQ25jmn3itltLaTqEiATximCxW2MrVmKUadCJpq4L06XTdwXrk+DlCZFFBr2ppAepoVrXIr0iunBWvUi9eJNdpH51RAe7vj11y030k309dJPLkxXiJFwaRy3AWWRP8dYr6a5kvobDd73tna+ZVYskXFfTXMkf1Nhe972ztLkdgXqiiipAFFFFAFN5ZD55P9mP3lVA6VKcvHYfRx6MfvKqupxn7XnWHKvez1cC/wAaH4XXDi6TbdSa4dWNx8I7bnNHDdPhN6RId7DHGgqBBFuHEVkG1sM4264gqPVUbaSNx8q2TFugncB85r4BESlXadDVWxbLLq+uE5gIS4U5oMjVOWFWzQCkiYsN2nC9PJPLjeRbGcIbB3UqGRvq643kkOjUWUZlFNiDlup1KoCCnc2FAEkQCLTTDamADZOZsAS9kyoWAEdGoMhZgZl58tzJ1zKIitkcsGZPSkuUV5KIrxSanG1M9Igy10cKgZTnBLZA6QltQUekg3zgHQZbU0wwTnXmKLhWQqGZAUVCCUhMEZc0SmJyyANH1jemRCxSDgqwRh8hCj84XM8pSoIyhQT0Ym4BSVq9HcgSLimW3lMEA4cRJcKkwrqyRkAJ1FlEbwFQbiTxyJSjRDkV2lFWU4jC9NPzJHz0FKClAScvQBSVNEZx15OQ/VmToxafZShono8yXusMmfMiV5lKlsAAJygJEg2ICSFTxMkyHjhXK9anRi8MWnApIzl4qTlQlPzWZqyYSIOUOwJAuqb5a7dfwwcSVhpaSXJ6NK0ANwlTI9EHPmCgTBMG5O4cjhBpT6qHVRbfTvBYlsJdK0JKinM2LgBZOWN/VCVqVB3tpvqDILewxKJ6Mo6ROUJQsLS0UqC+mMddWbozqrRWWAQD1y8AV9IpXfTnHoQCkIIMISlShMKXcqIzQd4Exu8S1FMgOlCvpzmR+hsL3ve2dr5jVX05zJfQ2F73vbO0mQC9UUUVIAooooAzrnGBOJbA/wC0P3l1WcpGmlT/ADmicU0DvaF9PrLqtNYRX1VQe+ayZe49fpYt40WPG7USjAdOMJhy4XwwAZAhSfTJic0zanXJnDMnBRicoW470CXYEpWtIyQd3W07SONRW0B+q05oEY1Mnd6NG10pOyjCoHyts5huIykR209q1+CPoSadP/auSN2UFfLW8PiEDMl4NuJNwYOsHVKhBHYRUjikYcHaGKOCQpOz3Cy2w3YOkqA6V0AaDMJ1ACVG9of4fDfK3cHjUmXWnENYkAelBHRuRu1/1fZrzDgsuY7EtulGXFKQ4MuYEqUAkKTvEq1sdaZNRWw04yk6umlvv5uhHkjtpOKLqXcLh21pZUtCmpy2sQUnUiQQrv0rxja6TsxrEHCYdbinEtZVTBBTJUTEzM0/d2Oxj8yFsIbdylaXmuqFERZae2d877iq9hse0rYxWEOZGsUmQSARmSnKqY9HrpFLq8r7jwwRcq37opq/n7/cbck9hMu4thL7Tbk5swUkFJIQoyRob1IYHZmHy7QxSsBhClpCQ0xkBTLanQpWlioFEx+yK75AbQadxjYQhWYBSpK5gBJBMZRxA8RU5g9t4ZWGxq2mUqQ2nMtBUYXJVv3AwTRCTrn5LdXiSyNJPiP7f58lP2FhMHtRxeFc2e1hXOjUtt5glJSpMDrIgAjrTeRbxqC2NsTC4LBJ2hjmflDjyinDYYmEHLILjnEWJuCIy2k2v+ytsDEYfGHC4dpjEIaJSUnOXEJupMkBQ3DXUg7qrHLLHZ9lbNxLSG1NoSppfVkNr6oAv6IltQ8uNOpy07bkZYcfqaZe1XT3trZv9jLkxtnAY7FMsYrZeEaCnE9G4wMkLBlKHExDiFRlINr6bw45ObFw6ttbVDuHZcaabeU20pCS2koWiMqYgWkW41VeSeMXicdhWQlJDjyAoJSEnIDmcIIuIQFGRwrSth4xhG1scwwxkGGwr3SZnFOB45miCc10iCoETeaISm+SfU4elxtqEm9vjz/JVdgcpcK/iGWl7HwDaHHEpUvKOqFGCq6YtUlyN2Lgvl+2Fv4dleHYJW2C2lSUISpclsREQBpwqobS5wm3WVtp2dhGlLSQHEA5kTvTbWpPm0xil4TbJJPVwKo7Oq7p5V1axJx6bS3HUn/wgOX/ACQVgsU422CWF/OsqFwW1yQJ35bp8Ad9azisFs9rGHDK2fgQhOC+UBxSEAqcnKG4Ii8TOtUjYbx2xspeEmcbs9Jcw53usGym+2LJ/wDX20jz6L/WDX90aP8AqdpkpMi3haS383/RYNlbRwjuzsZi1bJwCVYZTYS3lSQrpFJBlWW0TVD5UbcaxTaEtYHCYUpXmK2YzKEEZTCRa4PhUxyYcnk/tc/1mH/fbrPErqkYuxdWLfb8bnTqY4V9N8yP0Nhe972ztfMhjKCZr6b5kvobC973tnaaZFtPgvVFFFTOBRRRQBkvO4/lxbX9iP311WcDj41Mj1il+f7FlvH4eLg4e4/8i6rGzMOt1IU2pMEAwokETPZ2esVOeO9zbgy0ki943ldmb6IYTBrbkKAUVemBAXliM1Qu0Nvuv4ZGDSww2gLQtTiCcy1NxKimIlUXqCRgVrkhQEE8d0jh2GneFwLwOqd2pO/fppRTLaYLctfJzFP4MqcZSlRUmChRISqLpuN4Mx3mojZvLNbL+ILgbSrEOKU4w4CW1BRPVk66mD26HSn2xMebJJSdL336bqW5Q7IYxbZDoAUBIWPSHjF9KknJOmPJRm9S5PMdyyeW2pplpjCpcEKcQpTiyk6hBIGTvvE2jWmmD5TfJk9GhLbjak5FtOCULSLAHt189Kpb+wMXhpKVpU0NDc27otrXLCF5iVEBSCkmCSJgKEW7RVK8nITxxTjJF+xe0MShlacDgcPhVOpyrW3mU6UmbJJSMuh4xB0N6gE8o3sPg3MEMChJdbShx8ZgtWcnIpcCJuQJNKO7adButAuLJAAniBl+2a9exrri0tlSNyiYSYCesPq3N64rGemtvz5Ink3yhxeAe6ZLJUEJVnSoKSkoIAMnsJSq37PAGltjcscQ09iAzhGThnj87gVIlhMJCSBIGRRymQRe9jFR7pxTb2QOIVk0EWhJSoA5UiTJB7etMgmWSA80YbKEnqkkSrMTYE9JmvEzEa91aIQVGPNPU22WbC8vlsLSvA7IZw6pGdaW1rWpCSFLbSrIMiSBB1jvilMBzhvNOvu/zShTr6lZ3ClzPkcCT0ZVkkphKTVVSjFyhsPpEdVI0CQAUn6trJ4bgdYNcPP4lREOIT6KghKYSCnLAEgx6Cd/41yjKydf5e4ZCilew8AlSTBBTBBH+Gm7fOMhvD4phnZ+Ga+VIdQpaCUkJdzQLC4TmsOyq5idkuuLzKUgqVdR0vYEkBOt504niaQb2GtWYpUmE668EnhwUD4GiqAccjtqu4XFsvMRnQdCYSpMQpKuwiR5VKc4+3nMdig86httQbDcNrKx1CozJAv16hUbLWlUZkhQzT6VoyjhN8wpQbGcVJzINyNT9UlJOnEHwjiJoq5AsGM5ehWAcwLWCw7KXkthbjZIUotFKs6hEFRy+uqXvp//ADWuSAR1UlRPWAgEiNNbTSqthL/aQO3rb5+z2V3ZHCPbNiPGvpzmS+hsL3ve2dr5oxeFLKwFFJJmQJtuvbjNfS/Ml9DYbve9s7STdoC9UUUUgBRRRQB8/wD8ogfp2H/u3/IuqHgNjrVkWFpAGVUEqFibjTsM1fv5Qw/TsP8A3f8A5F1l+GdCFpVlComx3yCL27aql7TqLpsTGgkEoRGZccTBUI0iLGPu+dhewSHWuqG5A43OQid1z+M9tZqnaQCQA0jqgDW/ViCbXPVHrqTwfKIET0acwVOWezLa3j31KUKNOLJa0sXSpTLy0oSgQoLNzlheZIB6t9CqbRrFoqQf2mrIqyEqCYiTukkpsPX2dtRO0nC4jOGUyUwZ3QSZFtb+oVEJ2yAqehRrJBN5iDfL2D18aORW5Y2aLsvFEHrJQUmDEzEpGtrDq+vtpDH7FYczFAQghJSY7RmkQNeHb4Vn7O2coADSYCcuuukE21sPXT1jbylkISyklSxABsSoFERG/N5xwrmht7D+umvciZxOBUgiUNkZkmRIHWB3QbXM8IGtNcOVBTYytzCpJJywSlQEwd8AHhPGu1OvrbyFgAZdPskgggH7w+JrlOGUVphlAC1gypOcWAUZTBzDKmYg79ZiqLG/JGU/g6LcOAFtrebkwSQOqDlvqd240gEkdXImAlIm98xiTa5hN+M1OYfZ+HS++4pCC2pSSln5OFwlBGZQhO/L6IyAhZkWyUywS2EYnEHomFJU2kJ6TDqWhL6UAeilIhKgHXOoBaLSAmutk7GBwwKwnIzmkrAm0BISU+ib9ee8dgpODJHRozBMjWbk6Wm0fG/p3DLU+4hnCggF1SQrIj5tS0qHVMAES3CQdFaXr17ZmKSYVgspSW5kpBGZamEXOgUtCk+E6RSAe5JVJQ3JIJk9YGAI0m8eZPGk28PnC4Q3ACkawrsPoxYXHdUfjMYWlLbcw6UKGYKSSMyek62U2sRmNjcWBFqRO103PQovlMTaUEmYi8ndXQJdN15S2gGxOsCMvZoc/qr1DUgKyNfWEE8SN0EgjKT3TxqH/nZMg9Ci02m1yk8OKR5njXqNrJEfMosE3nXJIG62v4cK6jhKE3MNo6oSSVWmJsDl4Ce41xjcFnSAOjRcrCrzCis5SIBsfIZaYDayZ/oUaqOv7ZJj0eKj4QK8/nYR/Qo+rF/2DIm19PWa7QDTaWFLSspVJE8bZSU/7fKK+mOZE/qbC973tna+Y8S7mUVBISDHVGggAe6vpzmQ+hsL3ve2cpWBe6KKKUAooooAwH+UN/12H/u3/Iusrooq0eBlwCqRSqCCNZoorkwRd9mrOm6Kr22GUwowJFFFQXJsydpENipLAnLlUmyhcHtTcUUVrx8GFkicc4ZJVpKRYWBOaB40Ha72ZPXMi8wmZsdYmOom3ZFFFMBy5tN2FdbSU+in0TBKdNCQLVDr2y/KvnD1iZiBcgAnSxhIE6jdRRSZeAO2+UWISouByFEFJORGispNssT82i+vVFLJ5W4wAAYhcCLHKQQCVpCpHWAUpRAMxNoooqAEdisWt5RccUVLV6SjqSBEk7za51Jub0jXtFdOnqhXg0oopvIHtBryiugFfUXMh9DYXve9s5RRSM4XuiiilA//2Q=="/>
          <p:cNvSpPr>
            <a:spLocks noChangeAspect="1" noChangeArrowheads="1"/>
          </p:cNvSpPr>
          <p:nvPr/>
        </p:nvSpPr>
        <p:spPr bwMode="auto">
          <a:xfrm>
            <a:off x="231041" y="5953"/>
            <a:ext cx="22866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AutoShape 8" descr="data:image/jpeg;base64,/9j/4AAQSkZJRgABAQAAAQABAAD/2wCEAAkGBxQSEhQUEhQUFhUUFxoYFxUYGBgXGBgYFBwYFxcYGBcaHCggGBslHBUUITEiJSkrLi4uFx8zODMsNygtLisBCgoKDg0OGhAQGywkHCYsLCwsLCwsLCwsLCwsLCwsLCwsLCwsLCwsLCwsLCwsLCwsLCwsLCwsLCwsLCwsLCwsN//AABEIAPMAzwMBIgACEQEDEQH/xAAcAAABBQEBAQAAAAAAAAAAAAAAAwQFBgcCAQj/xABMEAABAwIDAwgFCAULBAMBAAABAgMRACEEEjEFQVEGBxMiYXGBkTKhs8HwFCM1QmJyseEkJVKy0QgVM2NzdIKSosLDNFODk0NE8Rb/xAAZAQADAQEBAAAAAAAAAAAAAAAAAgMEAQX/xAAqEQACAgEDAwMEAgMAAAAAAAAAAQIRAxIhMQQyQRMiURRhcaGRwSNCgf/aAAwDAQACEQMRAD8A3GiiigCA2+n5xP3feaiy4ApKd6p9V/cd/wCUxtsfOJ+77zTNCayzfuZqxr2oafKBlKhEDeTAjcqQDY12p6C4IHUE6kTIB4WF9RNPUopQN0mpD0xilwFJUNBOhscs6HhbWhTgzBMamP8ASV/hHnUgEV4tFLZ0jXVQYgRBUTPCN0fEUkt/S2qgm8jVOadPC8d9SakUkRFd1JHKK1tvFIWVMBzKqOsZiM0xPxvFUJIU2y4twKOdo5CodZIKoQCZlLh1jcFb91z5RpDbrmRGZSEJVExnW84BE77gJjfBFZzjnHiFNrUSkKUQbTKvSM70mJ4b6XE9T3LOO2zI/bOxQhxaWVFYDZWEgSRDvRlEdgJUTuynvpk5sZOVhXSKT0qmwSpIyw6CSpBzSrJEK7SK8dYAG+0lKjob9vjTRzBmCowL+cbxXowexjlGh7jtjhpRSHkuFLSnJAESk5MtjrmDg7kg76dL2CgOttlbkOBc9TrHomw4FJCZKkqMpFplKtagiCQLCdxiFeqvJkXv8b6tbIMk9mbOQ7iA0VECV3ykqGQKVGXLJMiI1qQYwaehAUVqBfLcIk5QgjrpMKSSZBy6kCx3iEb0iAB4TSJUEG1zuMwR5GoSHRuPJ/bIdBaP9I3lSZMFSSnNngiQeIMEGJibS63QArTqmNT6+ra1/fvrCuT3KFWGxCHAnqyApPZ9aO2CbaGt3ZdStKVJMpUAoHiFCQfI1GSoc8Khfs9dgZ7rxXJWJAtGXNN9JPZBsJ18KWrwilAzzaiJxT5+2PHqpHlWuc3g/QGu9z2i6y/bCf0l3vBP+UVqXN//ANC13ue0XV0xZFiooorpMKKKKAIfbA64+77zTdtFOtqjrj7vvNJNJrHk7mbMfYjoIpQIrtCaVCamDkJBFcqRTkJrhSaGmKpDNaKbvJ9GdCtMnuIPr08RT5aaYbSJCQRa/CbmwPgTPhU5ulZRblB5ZY/53qWAgzvzZSqx1sXSR2mqPjm5BA0Fp9Xx3VeuUWCslUKlalST4QOy2ZXcRVOxwAJ4TXMUjaktGxD4hN43e4X/AAphiI0PgOAp/iVkk90nxtTB1kayK345Mw5UMFApiL93ePeRSYJzaC/r/OnKyJG6Pf799cdGBceH4TWpMyNHK0GJEgjhQ0UlM6neDXSL62jfO+vcPh50vFTkxkhTDYLOFBIMi8HURu8a0rms2vnaXh1nrNdZM/sGxA7AYt9qqhsbDRc3P1T9k7j3Empfkujo9otKTo7nQoDjkUr/AGg+FRu9i7x1GzUq8rqvKUmZ9tN4nGYgERCkwOzKIPv8a1jm8M4Brvc9ousp24Ixr57Efu1qXNoqdnMd7ntV1oXAki0UUUUEwooooAi9p+mO73muECu9p+mO73muG6x5O5muHYhwgUukUiilkmlitycjqK4UKUNJrNPOhEIqFM8YYT3RTtZpu5UJRtUaIFK5THMlaYjo3Mw4kLGX3jwFZ1jRx1rTeU+EzEDcQUm8Akxk36mI8azLbTnXKkiArQRERYiN1wahi2dM9CHaQ7qSSQOFOndmpyA692te7NVBmLzHgalUrA0rYpUQlFMq+I2YUgqVA7P4CmQZnv4fAqz7Qw/SRB01FKNYVAGgmrrJSMzw2yp/IibkfwirBsPCANmd5ny0inDzU0vh0ZbAUkp2isMSTEnWwg9X48KU2Risj7KzucT5EwfUTTpWHkUzfwgIN4i88O2uRe5ScNjWqKjeT2004lhLiZ1KT3oOUnuMTUlTGEoHKeBinfuJn/LWo82iY2cwP7T2i6y7lUB8rcHFCfwNalzbN5dnsiSbua9rizV4vYSZZ6KKK6TCiiigCK2oeuO73mkm1V1tg9cfd95puhVZci9zNePtQ+QqlkqpkhVLJVUwlEcldcLXTLEYwJqIxGMJ328qzZOoS2W4+PA5E6pY40g4aqmIxwH1/Waar5SZD6cjtn8aWPUPyjT9K1wyc5QNZmyTuHCe4+YFZNtZkAFThgr60zopRXAAjTeY/hU5jOVuZ4qzKRMQd1rQRoR31T+UynC4VKhQVotMx3dm7yqsY6pWhqcI0ItY8C3bT8PSNaqjbvWHxrVhaZAEST+dadJBTsd9Na1JhRJrrCpvHGpNGB3kUMZCGFZnWpAYUATwpo4+oWSKSfxRbSSsxOk0tNj6kkP3ViOrVS5R7TMlpu6la/wrnae1XMsomF6HhOv4Ux2ThCVhSjJme099WhGt2Z8mRy9qNV5uFZcOWv2IMfeF/WPXVtqk8h3Pn1p/qiT4KRH4mrtXCMlToz7lZbGntQj31qnNwP1ez3ue0XWWcrk/pp/s0fiqtT5uT+r2e9z2i6rEnPgs1FFFOSCiiigCE22euPu+800aNOdvH5wfd95pvh0k2GpqElbNEHUR0ikMQtRmLAancO7iaf4hKGkHNcxft/KqTt7b2clKFAjS1x3A+j66xdS99KLYrkxfHbRSmQjrq3k6eZtURiXlm6leGnuk+AqNVi+JPhdXnu8hSfypRskAdsZj33OvnWeOI3a1HgWdIOp9UmobaAF7q8EGu8Yp06qV/mCfVFRT+HdOij/7b/hV4xElkZE7Rtx8QR+NMsLtJaSlGaElQ1ggAm/vp7imnRv81A+6agsWlW8Dvn861RijLPIx/tnZwQczZzJJ3bu6pvAozISd8VVdm47KcjnoKI/wncat2BhIiZG49lUkqQkGmxhi8S62ZSgd82ps9ylxBTl6om1gZ86srRSuxiusRsdJFo7ooUl5GcX4ZSsTtTEqiXD3A/wpdjZjjkKdWTA0Jqcb2KSr0bCnxYggfFqZyQqxPyO2cEhzDAZRIHkRUWxhgDFWHZaQk6WNMNt4TKSoWg27QeNSUvBpcVVkvyGR8+4f6v8A3J/hV1qi8hXPn1Di2fUpFXmmMmTuKBywMY3/AMSPxXWp83H0ez3ue0XWT8tFp+XwDJS0gHvJUY8iPOtY5uT+r2e9z2i6tFEp8FmooopiQUUUUAQO3v6RP3feaU2cAkZjqbJHHj8d9c7cHzgP2feadAFLdsqSE79fEz41DJLTdFVwkVLldtlCQUur1+okT2XkgcdT4VQcRtPN6CDG6Tu8ALdgNSnKp5oOFX9IsqImNCIskqNv8IqEcLgupIE6Akj/ADqtHdr3V5+ON7s2t6VSFWHFm4SkeH8ZP4V2/iSBfMrsGnmfzp1snZqlhJdAcKrpbSSlCUgxmUYkkmYHZrS21cA0pKg2no3WwVZUqJSvLqkg6K4VakNpm1ZBuurOiUDhJBP8PVTd0OncD3EUvhnE5Zyi+82HqFc4hSt2QcN/lmt5U6X2ItsjHmlDW06AkDyABmo/E4MGYVfhIqSddWJJMneYTUZjVTqT/lHuqsSb3IHE4cjXzt+NP9jbSKYbWbfVPDsrh1k/a8opuvALIJjSqXYiTTtFsac308YxJ4moHYuLzJhXpC351KBUGRSNGiL8kv8ALlRFNCteYLG68caTXigE3qJf2wCcuaw1gT+FcjGxpTolVcqFNnMtAseM+6m2J2s6/Jy5U63+LVHPvrWOqwY4uSPVuptim1EAuLHANpskfxqqghW5eS5c2r5cxbnBDSgeElSPzrS6zzmoYviFRoG0j/WT+ArQ6SXJBmc8vUxjUHi0n95VazzbfR7Pe57RdZVzgj9La/sx+8a1bm4+j2e9z2i6uu1EplmooooECiiigDP+VuZO02nAopbRhiXDISAnM6c2aJzAAwJGk3gxK4PEF8EZQhuInNKpmII0kjtO8Ecahzv7SLWKYuYDefLeCcyxJ8JG/U2NQC+W6/k5SHG0uLlNipQbQd4TkyJOogDQ3NqyZ4OTNGPZE/yi2izhyUYdLZXcFwiQnWEoTN1TaZEGLcKRiS48uc6oWohF9EIAE2gDdcb51qHf2gkqCipSlJiVEzOXcBfIDf8AzeBsGz2yjDqWrXIG09gjMv1k+ukWNY4lNWp0WbE4peHwzQYAzlKE5j9VIRM+JnzpFpxSwZCekIuoECQYvY2366zSmxsYDhmw6kFQQBe4IFknyFOth4cwvInKCbGASRA7dLnXfU26Nze1lE2th3GFQnSTEaRTbCBwggJieEj1C3qFXPa2yVKclZnUnTTup5sTZMnOU2Hoz+MVVZFRleO2VXD8nnlXMJEeNeDkuVG6reVaM42ANKYPLTw8KX1GOoRRTxyaSkTA75M02xOywBarDtLbTKRCyUHgpKh64j11E4nFpUJSQR2aUych6iZ/tEllyRxp7htqhQ7aacolTPfUUwmtNbGKTqTosTmLJBFJJXAAQL8RTIJga+ddM46NR40cBqH5YfKZzQOGtJ4dgJMqJJ4mmy9q9sjhTJ3aJNhTJNnHNF25McqvkmdICVBSgpQm8gAe6tF2LylYxI6qgle9CjeTwO+sMwyurJUB2ETPed1KDEKAtHeDV3gTRH1HZpPOGP0hk/1Z9Sq1Tm5P6vY73PaLr5qw21HM6SpRWAdFEkRv1r6O5rXM2zGDuJdj/wBrlK4OMTjlZbKKKKQ4FFFFAGJc+eLKMYynqwcOCcxhP9IvhfyNZi+6BFxPYDA8D31of8oAfpuHt/8AB/vXWatiVDzm2ml/Ca5o8jqW1DnDJCjEX4+Iq7sonDAGAJP4ACfCahNnbPQodVSTHAg+Y86tLbALIjdY+IisuZmnEhXA4crSAOrAseIOgNW3ZbRS2ATKt50k1EbEQC2NJFjU62mIrPJ7mhvwNl4FKjKpM7uPfxp8iALbq9EUkpVcQXY0xhkWqqbVW6nMpBFhJns7Ks2JcAJqp8ocSUgkeNVx8jtbFLx/KcrKkKGYAwTHrFzNMsG6tC7E5F3vup3s7YRxDpIACZ86dcrQjDBKd+4d2/urXtwjJ7q1MrO2l3A8fj103w40pu++Vqk/ApzhjTNENVskGk2pDHDKO01KbNSk60y2gypxRWB1QYHhvpSmnYiA1aTSSKcYo03irQXkhIm8ApRbtGpN499J4i0SI7q92dZE5Zn4499LrbCt1zpWpcCDRrqk5Y4/Ar6S5mVTsjDn7T3t3a+bnUZfzFfR/Mt9D4b7z3t3anl7QovFFFFZzoUUUUAYRz/uxjcPb/687ty11mTEmcqFHMCLDha995rWefBtJxjOYT+jgaE26RfCs+QrtVusN3ZetGO6AjmdnuSFDqEaEmD4ETVk2RtTEM2cyOIOpBhXfEAH1Uy+URpPbI91cKxHh5pm3rrs8cZqmhoyceC27M5RJSo/sz3a7jwNWzDbaaWJChesjn8r+V//ANrrOpFwooPEG9tJiAfGskuii+GWWd+UbU3iUnQzXDrwFY+xytcQYQorPdP+oQPXTj/+2xI9JoH/ABfmag+jmi0c8PJouIcBk61XNtPJi/fVcXyzKvSQtH+oeYpu48vEglKpG7tPDuoWGUeS3rRlsi48nEhSQQLbt1ULnLP6UOGX31ZdlcrkJKG3EKQRCQdx3R2VXecZ1tbiFoM6iOyx/H8aaCamJnr09imzXaFkG1cRXtaEeeSLG0FIG69dL2w5EDKB3T+NR8UAU+lfA2t/J2pRUZJJrxQvQgwK5BpxCYwBHR67x66VeKRpJjgSfjfSGBIiLX3nXh4iniGSvNfQTYdw+O+qoBol4QQZ+Pg19G8zCY2Rhx9p72ztfN6kD9r8PjhX0hzL/RGG+897d2p5eALvRRRWcAooooAxXnvcjGMx/wBjh9tfG2861nCROs+J/hWh8+iv0xgWuwNT9te6s6KwBPUP5+fdWrH2o42K5OIV2wSZ8yOyhtE6ZoGt/GJivGch1Ajgke+usdjktt9VPYkdvE0zZxITxL/R21VqED4gVFqdK7uSfs6JHDv8a9aWBKlKJUdfjhSRfri+RhQ4ngIFcHEmvA+OFcKeA3V0BVCyaVZcW0rOg5Veo94301D53CuisnWhpPkONzjGY1zMTmIza39VMXFlRkkk8TT1y4IphUJQURtTfJ5QK9oApUcPQa9NFekaU4HqqECvVCvQKY4LMIJUEp1Plxv+NOg8UelBnT6yT2g02ZcKCCgwoXnh8Xrx97Mcyo7AAAPACmsBd1cmwA8vdX0lzLfQ+G+897d2vmBQJMm1fTvMl9DYXve9s7U8jtAXqiiiogFFFFAGDfygMVkxuHA1OH/5F1lxx5Ot63Pna5KpxmLZWpak5Gctov11HhVc2dyGwrRlTec8VkqHlpR9VGGxeHTykrM5w2MmwueA18qmMHyVxeIAKUZADILlvVrvrT8FgWm/QbQnuSB7qduqMWtUZdZJ8IrHple7Mzc5C4mYPRd4JHurlXN29HptjsufdV4xOMKASeBPlUQ1yilMqsDpXFnyvgr9PjKq9yGcSmziSv8AZggedVnF4VTSsrqcpHH3HfWlp5YM5sliYkm1qWVytZQDKUqB1zAEeuqQz5FyhZ4MbXtdGXhQrxRqQ25jmn3itltLaTqEiATximCxW2MrVmKUadCJpq4L06XTdwXrk+DlCZFFBr2ppAepoVrXIr0iunBWvUi9eJNdpH51RAe7vj11y030k309dJPLkxXiJFwaRy3AWWRP8dYr6a5kvobDd73tna+ZVYskXFfTXMkf1Nhe972ztLkdgXqiiipAFFFFAFN5ZD55P9mP3lVA6VKcvHYfRx6MfvKqupxn7XnWHKvez1cC/wAaH4XXDi6TbdSa4dWNx8I7bnNHDdPhN6RId7DHGgqBBFuHEVkG1sM4264gqPVUbaSNx8q2TFugncB85r4BESlXadDVWxbLLq+uE5gIS4U5oMjVOWFWzQCkiYsN2nC9PJPLjeRbGcIbB3UqGRvq643kkOjUWUZlFNiDlup1KoCCnc2FAEkQCLTTDamADZOZsAS9kyoWAEdGoMhZgZl58tzJ1zKIitkcsGZPSkuUV5KIrxSanG1M9Igy10cKgZTnBLZA6QltQUekg3zgHQZbU0wwTnXmKLhWQqGZAUVCCUhMEZc0SmJyyANH1jemRCxSDgqwRh8hCj84XM8pSoIyhQT0Ym4BSVq9HcgSLimW3lMEA4cRJcKkwrqyRkAJ1FlEbwFQbiTxyJSjRDkV2lFWU4jC9NPzJHz0FKClAScvQBSVNEZx15OQ/VmToxafZShono8yXusMmfMiV5lKlsAAJygJEg2ICSFTxMkyHjhXK9anRi8MWnApIzl4qTlQlPzWZqyYSIOUOwJAuqb5a7dfwwcSVhpaSXJ6NK0ANwlTI9EHPmCgTBMG5O4cjhBpT6qHVRbfTvBYlsJdK0JKinM2LgBZOWN/VCVqVB3tpvqDILewxKJ6Mo6ROUJQsLS0UqC+mMddWbozqrRWWAQD1y8AV9IpXfTnHoQCkIIMISlShMKXcqIzQd4Exu8S1FMgOlCvpzmR+hsL3ve2dr5jVX05zJfQ2F73vbO0mQC9UUUVIAooooAzrnGBOJbA/wC0P3l1WcpGmlT/ADmicU0DvaF9PrLqtNYRX1VQe+ayZe49fpYt40WPG7USjAdOMJhy4XwwAZAhSfTJic0zanXJnDMnBRicoW470CXYEpWtIyQd3W07SONRW0B+q05oEY1Mnd6NG10pOyjCoHyts5huIykR209q1+CPoSadP/auSN2UFfLW8PiEDMl4NuJNwYOsHVKhBHYRUjikYcHaGKOCQpOz3Cy2w3YOkqA6V0AaDMJ1ACVG9of4fDfK3cHjUmXWnENYkAelBHRuRu1/1fZrzDgsuY7EtulGXFKQ4MuYEqUAkKTvEq1sdaZNRWw04yk6umlvv5uhHkjtpOKLqXcLh21pZUtCmpy2sQUnUiQQrv0rxja6TsxrEHCYdbinEtZVTBBTJUTEzM0/d2Oxj8yFsIbdylaXmuqFERZae2d877iq9hse0rYxWEOZGsUmQSARmSnKqY9HrpFLq8r7jwwRcq37opq/n7/cbck9hMu4thL7Tbk5swUkFJIQoyRob1IYHZmHy7QxSsBhClpCQ0xkBTLanQpWlioFEx+yK75AbQadxjYQhWYBSpK5gBJBMZRxA8RU5g9t4ZWGxq2mUqQ2nMtBUYXJVv3AwTRCTrn5LdXiSyNJPiP7f58lP2FhMHtRxeFc2e1hXOjUtt5glJSpMDrIgAjrTeRbxqC2NsTC4LBJ2hjmflDjyinDYYmEHLILjnEWJuCIy2k2v+ytsDEYfGHC4dpjEIaJSUnOXEJupMkBQ3DXUg7qrHLLHZ9lbNxLSG1NoSppfVkNr6oAv6IltQ8uNOpy07bkZYcfqaZe1XT3trZv9jLkxtnAY7FMsYrZeEaCnE9G4wMkLBlKHExDiFRlINr6bw45ObFw6ttbVDuHZcaabeU20pCS2koWiMqYgWkW41VeSeMXicdhWQlJDjyAoJSEnIDmcIIuIQFGRwrSth4xhG1scwwxkGGwr3SZnFOB45miCc10iCoETeaISm+SfU4elxtqEm9vjz/JVdgcpcK/iGWl7HwDaHHEpUvKOqFGCq6YtUlyN2Lgvl+2Fv4dleHYJW2C2lSUISpclsREQBpwqobS5wm3WVtp2dhGlLSQHEA5kTvTbWpPm0xil4TbJJPVwKo7Oq7p5V1axJx6bS3HUn/wgOX/ACQVgsU422CWF/OsqFwW1yQJ35bp8Ad9azisFs9rGHDK2fgQhOC+UBxSEAqcnKG4Ii8TOtUjYbx2xspeEmcbs9Jcw53usGym+2LJ/wDX20jz6L/WDX90aP8AqdpkpMi3haS383/RYNlbRwjuzsZi1bJwCVYZTYS3lSQrpFJBlWW0TVD5UbcaxTaEtYHCYUpXmK2YzKEEZTCRa4PhUxyYcnk/tc/1mH/fbrPErqkYuxdWLfb8bnTqY4V9N8yP0Nhe972ztfMhjKCZr6b5kvobC973tnaaZFtPgvVFFFTOBRRRQBkvO4/lxbX9iP311WcDj41Mj1il+f7FlvH4eLg4e4/8i6rGzMOt1IU2pMEAwokETPZ2esVOeO9zbgy0ki943ldmb6IYTBrbkKAUVemBAXliM1Qu0Nvuv4ZGDSww2gLQtTiCcy1NxKimIlUXqCRgVrkhQEE8d0jh2GneFwLwOqd2pO/fppRTLaYLctfJzFP4MqcZSlRUmChRISqLpuN4Mx3mojZvLNbL+ILgbSrEOKU4w4CW1BRPVk66mD26HSn2xMebJJSdL336bqW5Q7IYxbZDoAUBIWPSHjF9KknJOmPJRm9S5PMdyyeW2pplpjCpcEKcQpTiyk6hBIGTvvE2jWmmD5TfJk9GhLbjak5FtOCULSLAHt189Kpb+wMXhpKVpU0NDc27otrXLCF5iVEBSCkmCSJgKEW7RVK8nITxxTjJF+xe0MShlacDgcPhVOpyrW3mU6UmbJJSMuh4xB0N6gE8o3sPg3MEMChJdbShx8ZgtWcnIpcCJuQJNKO7adButAuLJAAniBl+2a9exrri0tlSNyiYSYCesPq3N64rGemtvz5Ink3yhxeAe6ZLJUEJVnSoKSkoIAMnsJSq37PAGltjcscQ09iAzhGThnj87gVIlhMJCSBIGRRymQRe9jFR7pxTb2QOIVk0EWhJSoA5UiTJB7etMgmWSA80YbKEnqkkSrMTYE9JmvEzEa91aIQVGPNPU22WbC8vlsLSvA7IZw6pGdaW1rWpCSFLbSrIMiSBB1jvilMBzhvNOvu/zShTr6lZ3ClzPkcCT0ZVkkphKTVVSjFyhsPpEdVI0CQAUn6trJ4bgdYNcPP4lREOIT6KghKYSCnLAEgx6Cd/41yjKydf5e4ZCilew8AlSTBBTBBH+Gm7fOMhvD4phnZ+Ga+VIdQpaCUkJdzQLC4TmsOyq5idkuuLzKUgqVdR0vYEkBOt504niaQb2GtWYpUmE668EnhwUD4GiqAccjtqu4XFsvMRnQdCYSpMQpKuwiR5VKc4+3nMdig86httQbDcNrKx1CozJAv16hUbLWlUZkhQzT6VoyjhN8wpQbGcVJzINyNT9UlJOnEHwjiJoq5AsGM5ehWAcwLWCw7KXkthbjZIUotFKs6hEFRy+uqXvp//ADWuSAR1UlRPWAgEiNNbTSqthL/aQO3rb5+z2V3ZHCPbNiPGvpzmS+hsL3ve2dr5oxeFLKwFFJJmQJtuvbjNfS/Ml9DYbve9s7STdoC9UUUUgBRRRQB8/wD8ogfp2H/u3/IuqHgNjrVkWFpAGVUEqFibjTsM1fv5Qw/TsP8A3f8A5F1l+GdCFpVlComx3yCL27aql7TqLpsTGgkEoRGZccTBUI0iLGPu+dhewSHWuqG5A43OQid1z+M9tZqnaQCQA0jqgDW/ViCbXPVHrqTwfKIET0acwVOWezLa3j31KUKNOLJa0sXSpTLy0oSgQoLNzlheZIB6t9CqbRrFoqQf2mrIqyEqCYiTukkpsPX2dtRO0nC4jOGUyUwZ3QSZFtb+oVEJ2yAqehRrJBN5iDfL2D18aORW5Y2aLsvFEHrJQUmDEzEpGtrDq+vtpDH7FYczFAQghJSY7RmkQNeHb4Vn7O2coADSYCcuuukE21sPXT1jbylkISyklSxABsSoFERG/N5xwrmht7D+umvciZxOBUgiUNkZkmRIHWB3QbXM8IGtNcOVBTYytzCpJJywSlQEwd8AHhPGu1OvrbyFgAZdPskgggH7w+JrlOGUVphlAC1gypOcWAUZTBzDKmYg79ZiqLG/JGU/g6LcOAFtrebkwSQOqDlvqd240gEkdXImAlIm98xiTa5hN+M1OYfZ+HS++4pCC2pSSln5OFwlBGZQhO/L6IyAhZkWyUywS2EYnEHomFJU2kJ6TDqWhL6UAeilIhKgHXOoBaLSAmutk7GBwwKwnIzmkrAm0BISU+ib9ee8dgpODJHRozBMjWbk6Wm0fG/p3DLU+4hnCggF1SQrIj5tS0qHVMAES3CQdFaXr17ZmKSYVgspSW5kpBGZamEXOgUtCk+E6RSAe5JVJQ3JIJk9YGAI0m8eZPGk28PnC4Q3ACkawrsPoxYXHdUfjMYWlLbcw6UKGYKSSMyek62U2sRmNjcWBFqRO103PQovlMTaUEmYi8ndXQJdN15S2gGxOsCMvZoc/qr1DUgKyNfWEE8SN0EgjKT3TxqH/nZMg9Ci02m1yk8OKR5njXqNrJEfMosE3nXJIG62v4cK6jhKE3MNo6oSSVWmJsDl4Ce41xjcFnSAOjRcrCrzCis5SIBsfIZaYDayZ/oUaqOv7ZJj0eKj4QK8/nYR/Qo+rF/2DIm19PWa7QDTaWFLSspVJE8bZSU/7fKK+mOZE/qbC973tna+Y8S7mUVBISDHVGggAe6vpzmQ+hsL3ve2cpWBe6KKKUAooooAwH+UN/12H/u3/Iusrooq0eBlwCqRSqCCNZoorkwRd9mrOm6Kr22GUwowJFFFQXJsydpENipLAnLlUmyhcHtTcUUVrx8GFkicc4ZJVpKRYWBOaB40Ha72ZPXMi8wmZsdYmOom3ZFFFMBy5tN2FdbSU+in0TBKdNCQLVDr2y/KvnD1iZiBcgAnSxhIE6jdRRSZeAO2+UWISouByFEFJORGispNssT82i+vVFLJ5W4wAAYhcCLHKQQCVpCpHWAUpRAMxNoooqAEdisWt5RccUVLV6SjqSBEk7za51Jub0jXtFdOnqhXg0oopvIHtBryiugFfUXMh9DYXve9s5RRSM4XuiiilA//2Q=="/>
          <p:cNvSpPr>
            <a:spLocks noChangeAspect="1" noChangeArrowheads="1"/>
          </p:cNvSpPr>
          <p:nvPr/>
        </p:nvSpPr>
        <p:spPr bwMode="auto">
          <a:xfrm>
            <a:off x="345371" y="120253"/>
            <a:ext cx="22866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271235" y="2511724"/>
            <a:ext cx="787052" cy="138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solidFill>
                  <a:prstClr val="white"/>
                </a:solidFill>
              </a:rPr>
              <a:t>02/20/15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414533" y="2511724"/>
            <a:ext cx="787052" cy="138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solidFill>
                  <a:prstClr val="white"/>
                </a:solidFill>
              </a:rPr>
              <a:t>03/20/15</a:t>
            </a:r>
          </a:p>
        </p:txBody>
      </p:sp>
      <p:pic>
        <p:nvPicPr>
          <p:cNvPr id="1028" name="Picture 4" descr="McFarland USA (2015) Pos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842" y="930784"/>
            <a:ext cx="1065774" cy="153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Avengers: Age of Ultron (2015) Post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920" y="2969294"/>
            <a:ext cx="1028968" cy="153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nsurgent (2015) Post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933" y="937965"/>
            <a:ext cx="1041981" cy="151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merican Sniper (2014) Post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921" y="943739"/>
            <a:ext cx="1020988" cy="151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rimary image for The Age of Adalin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20" y="2971246"/>
            <a:ext cx="1040608" cy="153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771390" y="4532266"/>
            <a:ext cx="787052" cy="138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solidFill>
                  <a:prstClr val="white"/>
                </a:solidFill>
              </a:rPr>
              <a:t>04/29/15</a:t>
            </a:r>
          </a:p>
        </p:txBody>
      </p:sp>
      <p:pic>
        <p:nvPicPr>
          <p:cNvPr id="16" name="Picture 2" descr="Primary image for Taken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87" y="944406"/>
            <a:ext cx="1026570" cy="151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rimary image for Jupiter Ascendi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053" y="944405"/>
            <a:ext cx="1043259" cy="151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2985157" y="2511724"/>
            <a:ext cx="787052" cy="138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solidFill>
                  <a:prstClr val="white"/>
                </a:solidFill>
              </a:rPr>
              <a:t>02/06/15</a:t>
            </a:r>
          </a:p>
        </p:txBody>
      </p:sp>
      <p:pic>
        <p:nvPicPr>
          <p:cNvPr id="8" name="Picture 2" descr="Primary image for Pa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649" y="2978943"/>
            <a:ext cx="1041890" cy="153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rimary image for Hom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100" y="930784"/>
            <a:ext cx="1043259" cy="153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7523203" y="2511724"/>
            <a:ext cx="787052" cy="138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solidFill>
                  <a:prstClr val="white"/>
                </a:solidFill>
              </a:rPr>
              <a:t>03/27/15</a:t>
            </a:r>
          </a:p>
        </p:txBody>
      </p:sp>
      <p:pic>
        <p:nvPicPr>
          <p:cNvPr id="9" name="Picture 2" descr="The Man from U.N.C.L.E. (2015) Post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100" y="2967343"/>
            <a:ext cx="1057301" cy="153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rimary image for Terminator Genisy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351" y="2981238"/>
            <a:ext cx="1043259" cy="153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4114681" y="4532266"/>
            <a:ext cx="787052" cy="138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solidFill>
                  <a:prstClr val="white"/>
                </a:solidFill>
              </a:rPr>
              <a:t>07/1/15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391626" y="4532266"/>
            <a:ext cx="787052" cy="138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solidFill>
                  <a:prstClr val="white"/>
                </a:solidFill>
              </a:rPr>
              <a:t>07/31/15</a:t>
            </a:r>
          </a:p>
        </p:txBody>
      </p:sp>
      <p:pic>
        <p:nvPicPr>
          <p:cNvPr id="10" name="Picture 2" descr="Mission: Impossible - Rogue Nation (2015) Post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933" y="2962109"/>
            <a:ext cx="1041981" cy="154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65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Посетители кинотеатров в США о Долби </a:t>
            </a:r>
            <a:r>
              <a:rPr lang="ru-RU" dirty="0" err="1" smtClean="0"/>
              <a:t>Атмос</a:t>
            </a:r>
            <a:endParaRPr lang="en-US" dirty="0"/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2417771986"/>
              </p:ext>
            </p:extLst>
          </p:nvPr>
        </p:nvGraphicFramePr>
        <p:xfrm>
          <a:off x="483503" y="2800350"/>
          <a:ext cx="2373550" cy="1581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655083828"/>
              </p:ext>
            </p:extLst>
          </p:nvPr>
        </p:nvGraphicFramePr>
        <p:xfrm>
          <a:off x="3310136" y="2800350"/>
          <a:ext cx="2400924" cy="16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087832874"/>
              </p:ext>
            </p:extLst>
          </p:nvPr>
        </p:nvGraphicFramePr>
        <p:xfrm>
          <a:off x="6001122" y="2800350"/>
          <a:ext cx="2400925" cy="16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56128" y="1943100"/>
            <a:ext cx="245809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Проедут дополнительные 10+ миль, чтобы посмотреть фильм в формате Долби </a:t>
            </a:r>
            <a:r>
              <a:rPr lang="ru-RU" dirty="0" err="1" smtClean="0">
                <a:solidFill>
                  <a:schemeClr val="bg1"/>
                </a:solidFill>
              </a:rPr>
              <a:t>Атмос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14372" y="1943100"/>
            <a:ext cx="240092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Заплатят </a:t>
            </a:r>
            <a:r>
              <a:rPr lang="ru-RU" dirty="0" err="1" smtClean="0">
                <a:solidFill>
                  <a:schemeClr val="bg1"/>
                </a:solidFill>
              </a:rPr>
              <a:t>допольнительно</a:t>
            </a:r>
            <a:r>
              <a:rPr lang="en-US" dirty="0" smtClean="0">
                <a:solidFill>
                  <a:schemeClr val="bg1"/>
                </a:solidFill>
              </a:rPr>
              <a:t>$1+ </a:t>
            </a:r>
            <a:r>
              <a:rPr lang="ru-RU" dirty="0">
                <a:solidFill>
                  <a:schemeClr val="bg1"/>
                </a:solidFill>
              </a:rPr>
              <a:t>, чтобы посмотреть фильм в формате Долби </a:t>
            </a:r>
            <a:r>
              <a:rPr lang="ru-RU" dirty="0" err="1">
                <a:solidFill>
                  <a:schemeClr val="bg1"/>
                </a:solidFill>
              </a:rPr>
              <a:t>Атмос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15451" y="1943100"/>
            <a:ext cx="222943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Вернутся в зал для просмотра ещё одного фильма в формате Долби </a:t>
            </a:r>
            <a:r>
              <a:rPr lang="ru-RU" dirty="0" err="1" smtClean="0">
                <a:solidFill>
                  <a:schemeClr val="bg1"/>
                </a:solidFill>
              </a:rPr>
              <a:t>Атмос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4941" y="1485900"/>
            <a:ext cx="1200463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81%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93585" y="1485900"/>
            <a:ext cx="1200463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50%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01353" y="1469560"/>
            <a:ext cx="1200463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91%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prstClr val="white"/>
                </a:solidFill>
              </a:rPr>
              <a:pPr/>
              <a:t>5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22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prok\Documents\My Box Files\Pictures\Map-CI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8" t="17323" r="1"/>
          <a:stretch/>
        </p:blipFill>
        <p:spPr bwMode="auto">
          <a:xfrm>
            <a:off x="-122221" y="-50372"/>
            <a:ext cx="9224803" cy="518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0886" y="129098"/>
            <a:ext cx="8068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Распространение </a:t>
            </a:r>
            <a:r>
              <a:rPr lang="en-US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Dolby Atmos </a:t>
            </a:r>
            <a:r>
              <a:rPr lang="ru-RU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России и СНГ</a:t>
            </a:r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Flowchart: Connector 6"/>
          <p:cNvSpPr/>
          <p:nvPr/>
        </p:nvSpPr>
        <p:spPr>
          <a:xfrm>
            <a:off x="304800" y="2190750"/>
            <a:ext cx="92470" cy="92470"/>
          </a:xfrm>
          <a:prstGeom prst="flowChartConnector">
            <a:avLst/>
          </a:prstGeom>
          <a:solidFill>
            <a:srgbClr val="008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/>
          <p:cNvSpPr/>
          <p:nvPr/>
        </p:nvSpPr>
        <p:spPr>
          <a:xfrm>
            <a:off x="579635" y="1969276"/>
            <a:ext cx="152400" cy="152400"/>
          </a:xfrm>
          <a:prstGeom prst="flowChartConnector">
            <a:avLst/>
          </a:prstGeom>
          <a:solidFill>
            <a:srgbClr val="008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3</a:t>
            </a:r>
            <a:endParaRPr lang="en-US" sz="1200" dirty="0"/>
          </a:p>
        </p:txBody>
      </p:sp>
      <p:sp>
        <p:nvSpPr>
          <p:cNvPr id="9" name="Flowchart: Connector 8"/>
          <p:cNvSpPr/>
          <p:nvPr/>
        </p:nvSpPr>
        <p:spPr>
          <a:xfrm>
            <a:off x="563365" y="2952750"/>
            <a:ext cx="92470" cy="92470"/>
          </a:xfrm>
          <a:prstGeom prst="flowChartConnector">
            <a:avLst/>
          </a:prstGeom>
          <a:solidFill>
            <a:srgbClr val="008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/>
          <p:cNvSpPr/>
          <p:nvPr/>
        </p:nvSpPr>
        <p:spPr>
          <a:xfrm>
            <a:off x="1109152" y="2064332"/>
            <a:ext cx="92470" cy="92470"/>
          </a:xfrm>
          <a:prstGeom prst="flowChartConnector">
            <a:avLst/>
          </a:prstGeom>
          <a:solidFill>
            <a:srgbClr val="008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/>
          <p:cNvSpPr/>
          <p:nvPr/>
        </p:nvSpPr>
        <p:spPr>
          <a:xfrm>
            <a:off x="1109152" y="1795463"/>
            <a:ext cx="92470" cy="92470"/>
          </a:xfrm>
          <a:prstGeom prst="flowChartConnector">
            <a:avLst/>
          </a:prstGeom>
          <a:solidFill>
            <a:srgbClr val="008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/>
          <p:cNvSpPr/>
          <p:nvPr/>
        </p:nvSpPr>
        <p:spPr>
          <a:xfrm>
            <a:off x="1403819" y="1096461"/>
            <a:ext cx="174902" cy="174902"/>
          </a:xfrm>
          <a:prstGeom prst="flowChartConnector">
            <a:avLst/>
          </a:prstGeom>
          <a:solidFill>
            <a:srgbClr val="008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9</a:t>
            </a:r>
            <a:endParaRPr lang="en-US" sz="1200" dirty="0"/>
          </a:p>
        </p:txBody>
      </p:sp>
      <p:sp>
        <p:nvSpPr>
          <p:cNvPr id="13" name="Flowchart: Connector 12"/>
          <p:cNvSpPr/>
          <p:nvPr/>
        </p:nvSpPr>
        <p:spPr>
          <a:xfrm>
            <a:off x="3458964" y="4324350"/>
            <a:ext cx="147783" cy="147783"/>
          </a:xfrm>
          <a:prstGeom prst="flowChartConnector">
            <a:avLst/>
          </a:prstGeom>
          <a:solidFill>
            <a:srgbClr val="008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3</a:t>
            </a:r>
            <a:endParaRPr lang="en-US" sz="1400" dirty="0"/>
          </a:p>
        </p:txBody>
      </p:sp>
      <p:sp>
        <p:nvSpPr>
          <p:cNvPr id="14" name="Flowchart: Connector 13"/>
          <p:cNvSpPr/>
          <p:nvPr/>
        </p:nvSpPr>
        <p:spPr>
          <a:xfrm>
            <a:off x="4343615" y="2982947"/>
            <a:ext cx="146566" cy="146566"/>
          </a:xfrm>
          <a:prstGeom prst="flowChartConnector">
            <a:avLst/>
          </a:prstGeom>
          <a:solidFill>
            <a:srgbClr val="008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2</a:t>
            </a:r>
            <a:endParaRPr lang="en-US" sz="1200" dirty="0"/>
          </a:p>
        </p:txBody>
      </p:sp>
      <p:sp>
        <p:nvSpPr>
          <p:cNvPr id="15" name="Flowchart: Connector 14"/>
          <p:cNvSpPr/>
          <p:nvPr/>
        </p:nvSpPr>
        <p:spPr>
          <a:xfrm>
            <a:off x="5638800" y="3257550"/>
            <a:ext cx="92470" cy="92470"/>
          </a:xfrm>
          <a:prstGeom prst="flowChartConnector">
            <a:avLst/>
          </a:prstGeom>
          <a:solidFill>
            <a:srgbClr val="008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/>
          <p:cNvSpPr/>
          <p:nvPr/>
        </p:nvSpPr>
        <p:spPr>
          <a:xfrm>
            <a:off x="1904998" y="1855393"/>
            <a:ext cx="92470" cy="92470"/>
          </a:xfrm>
          <a:prstGeom prst="flowChartConnector">
            <a:avLst/>
          </a:prstGeom>
          <a:solidFill>
            <a:srgbClr val="008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146390" y="856434"/>
            <a:ext cx="26841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8996"/>
                </a:solidFill>
              </a:rPr>
              <a:t>60</a:t>
            </a:r>
            <a:r>
              <a:rPr lang="en-US" b="1" dirty="0" smtClean="0">
                <a:solidFill>
                  <a:srgbClr val="008996"/>
                </a:solidFill>
              </a:rPr>
              <a:t> </a:t>
            </a:r>
            <a:r>
              <a:rPr lang="ru-RU" b="1" dirty="0" smtClean="0">
                <a:solidFill>
                  <a:srgbClr val="008996"/>
                </a:solidFill>
              </a:rPr>
              <a:t>Коммерчески</a:t>
            </a:r>
            <a:r>
              <a:rPr lang="ru-RU" b="1" dirty="0">
                <a:solidFill>
                  <a:srgbClr val="008996"/>
                </a:solidFill>
              </a:rPr>
              <a:t>х</a:t>
            </a:r>
            <a:r>
              <a:rPr lang="ru-RU" b="1" dirty="0" smtClean="0">
                <a:solidFill>
                  <a:srgbClr val="008996"/>
                </a:solidFill>
              </a:rPr>
              <a:t> залов</a:t>
            </a:r>
            <a:endParaRPr lang="en-US" b="1" dirty="0">
              <a:solidFill>
                <a:srgbClr val="008996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46390" y="1084111"/>
            <a:ext cx="1099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4451D"/>
                </a:solidFill>
              </a:rPr>
              <a:t>5 </a:t>
            </a:r>
            <a:r>
              <a:rPr lang="ru-RU" b="1" dirty="0" smtClean="0">
                <a:solidFill>
                  <a:srgbClr val="D4451D"/>
                </a:solidFill>
              </a:rPr>
              <a:t>Студий</a:t>
            </a:r>
            <a:endParaRPr lang="en-US" b="1" dirty="0">
              <a:solidFill>
                <a:srgbClr val="D4451D"/>
              </a:solidFill>
            </a:endParaRPr>
          </a:p>
        </p:txBody>
      </p:sp>
      <p:sp>
        <p:nvSpPr>
          <p:cNvPr id="35" name="Flowchart: Connector 34"/>
          <p:cNvSpPr/>
          <p:nvPr/>
        </p:nvSpPr>
        <p:spPr>
          <a:xfrm>
            <a:off x="1547238" y="1060538"/>
            <a:ext cx="87450" cy="87450"/>
          </a:xfrm>
          <a:prstGeom prst="flowChartConnector">
            <a:avLst/>
          </a:prstGeom>
          <a:solidFill>
            <a:srgbClr val="F4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7" name="Flowchart: Connector 36"/>
          <p:cNvSpPr/>
          <p:nvPr/>
        </p:nvSpPr>
        <p:spPr>
          <a:xfrm>
            <a:off x="1717999" y="1730841"/>
            <a:ext cx="99841" cy="99841"/>
          </a:xfrm>
          <a:prstGeom prst="flowChartConnector">
            <a:avLst/>
          </a:prstGeom>
          <a:solidFill>
            <a:srgbClr val="F4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1805680" y="1762923"/>
            <a:ext cx="92470" cy="92470"/>
          </a:xfrm>
          <a:prstGeom prst="flowChartConnector">
            <a:avLst/>
          </a:prstGeom>
          <a:solidFill>
            <a:srgbClr val="008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146390" y="1338043"/>
            <a:ext cx="2441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4CD00"/>
                </a:solidFill>
              </a:rPr>
              <a:t>3 Просмотровых зала</a:t>
            </a:r>
            <a:endParaRPr lang="en-US" b="1" dirty="0">
              <a:solidFill>
                <a:srgbClr val="F4CD00"/>
              </a:solidFill>
            </a:endParaRPr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AE2E-6D52-443E-B3FF-455298C0FCE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1" name="Flowchart: Connector 40"/>
          <p:cNvSpPr/>
          <p:nvPr/>
        </p:nvSpPr>
        <p:spPr>
          <a:xfrm>
            <a:off x="2759470" y="2559837"/>
            <a:ext cx="92470" cy="92470"/>
          </a:xfrm>
          <a:prstGeom prst="flowChartConnector">
            <a:avLst/>
          </a:prstGeom>
          <a:solidFill>
            <a:srgbClr val="008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Connector 41"/>
          <p:cNvSpPr/>
          <p:nvPr/>
        </p:nvSpPr>
        <p:spPr>
          <a:xfrm>
            <a:off x="4876800" y="2943674"/>
            <a:ext cx="146566" cy="146566"/>
          </a:xfrm>
          <a:prstGeom prst="flowChartConnector">
            <a:avLst/>
          </a:prstGeom>
          <a:solidFill>
            <a:srgbClr val="008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2</a:t>
            </a:r>
            <a:endParaRPr lang="en-US" sz="1200" dirty="0"/>
          </a:p>
        </p:txBody>
      </p:sp>
      <p:sp>
        <p:nvSpPr>
          <p:cNvPr id="45" name="Flowchart: Connector 44"/>
          <p:cNvSpPr/>
          <p:nvPr/>
        </p:nvSpPr>
        <p:spPr>
          <a:xfrm>
            <a:off x="1201622" y="2801117"/>
            <a:ext cx="92470" cy="92470"/>
          </a:xfrm>
          <a:prstGeom prst="flowChartConnector">
            <a:avLst/>
          </a:prstGeom>
          <a:solidFill>
            <a:srgbClr val="008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lowchart: Connector 45"/>
          <p:cNvSpPr/>
          <p:nvPr/>
        </p:nvSpPr>
        <p:spPr>
          <a:xfrm>
            <a:off x="1695809" y="2419350"/>
            <a:ext cx="92470" cy="92470"/>
          </a:xfrm>
          <a:prstGeom prst="flowChartConnector">
            <a:avLst/>
          </a:prstGeom>
          <a:solidFill>
            <a:srgbClr val="008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lowchart: Connector 46"/>
          <p:cNvSpPr/>
          <p:nvPr/>
        </p:nvSpPr>
        <p:spPr>
          <a:xfrm>
            <a:off x="2438400" y="2846585"/>
            <a:ext cx="92470" cy="92470"/>
          </a:xfrm>
          <a:prstGeom prst="flowChartConnector">
            <a:avLst/>
          </a:prstGeom>
          <a:solidFill>
            <a:srgbClr val="008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lowchart: Connector 47"/>
          <p:cNvSpPr/>
          <p:nvPr/>
        </p:nvSpPr>
        <p:spPr>
          <a:xfrm>
            <a:off x="2338505" y="482974"/>
            <a:ext cx="92470" cy="92470"/>
          </a:xfrm>
          <a:prstGeom prst="flowChartConnector">
            <a:avLst/>
          </a:prstGeom>
          <a:solidFill>
            <a:srgbClr val="008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lowchart: Connector 48"/>
          <p:cNvSpPr/>
          <p:nvPr/>
        </p:nvSpPr>
        <p:spPr>
          <a:xfrm>
            <a:off x="1713391" y="1809158"/>
            <a:ext cx="228601" cy="228223"/>
          </a:xfrm>
          <a:prstGeom prst="flowChartConnector">
            <a:avLst/>
          </a:prstGeom>
          <a:solidFill>
            <a:srgbClr val="008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800" dirty="0"/>
          </a:p>
        </p:txBody>
      </p:sp>
      <p:sp>
        <p:nvSpPr>
          <p:cNvPr id="22" name="Flowchart: Connector 21"/>
          <p:cNvSpPr/>
          <p:nvPr/>
        </p:nvSpPr>
        <p:spPr>
          <a:xfrm>
            <a:off x="1626456" y="1781109"/>
            <a:ext cx="138705" cy="138705"/>
          </a:xfrm>
          <a:prstGeom prst="flowChartConnector">
            <a:avLst/>
          </a:prstGeom>
          <a:solidFill>
            <a:srgbClr val="D445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bg1"/>
                </a:solidFill>
              </a:rPr>
              <a:t>3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6784" y="1248329"/>
            <a:ext cx="1044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Санкт-Петербург</a:t>
            </a:r>
            <a:endParaRPr lang="en-US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1941992" y="1922365"/>
            <a:ext cx="6793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Москва</a:t>
            </a:r>
            <a:endParaRPr lang="en-US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252490" y="1769380"/>
            <a:ext cx="5933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Киев </a:t>
            </a:r>
            <a:endParaRPr lang="en-US" sz="1000" dirty="0"/>
          </a:p>
        </p:txBody>
      </p:sp>
      <p:sp>
        <p:nvSpPr>
          <p:cNvPr id="18" name="TextBox 17"/>
          <p:cNvSpPr txBox="1"/>
          <p:nvPr/>
        </p:nvSpPr>
        <p:spPr>
          <a:xfrm>
            <a:off x="914400" y="1522709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Брянск</a:t>
            </a:r>
            <a:endParaRPr lang="en-US" sz="1000" dirty="0"/>
          </a:p>
        </p:txBody>
      </p:sp>
      <p:sp>
        <p:nvSpPr>
          <p:cNvPr id="19" name="TextBox 18"/>
          <p:cNvSpPr txBox="1"/>
          <p:nvPr/>
        </p:nvSpPr>
        <p:spPr>
          <a:xfrm>
            <a:off x="929576" y="2173129"/>
            <a:ext cx="5805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Курск</a:t>
            </a:r>
            <a:endParaRPr lang="en-US" sz="1000" dirty="0"/>
          </a:p>
        </p:txBody>
      </p:sp>
      <p:sp>
        <p:nvSpPr>
          <p:cNvPr id="23" name="TextBox 22"/>
          <p:cNvSpPr txBox="1"/>
          <p:nvPr/>
        </p:nvSpPr>
        <p:spPr>
          <a:xfrm>
            <a:off x="305315" y="2236985"/>
            <a:ext cx="8376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Одесса</a:t>
            </a:r>
            <a:endParaRPr lang="en-US" sz="1000" dirty="0"/>
          </a:p>
        </p:txBody>
      </p:sp>
      <p:sp>
        <p:nvSpPr>
          <p:cNvPr id="25" name="TextBox 24"/>
          <p:cNvSpPr txBox="1"/>
          <p:nvPr/>
        </p:nvSpPr>
        <p:spPr>
          <a:xfrm>
            <a:off x="609600" y="2926722"/>
            <a:ext cx="5620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Сочи</a:t>
            </a:r>
            <a:endParaRPr lang="en-US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1207238" y="2922109"/>
            <a:ext cx="10025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Волгоград</a:t>
            </a:r>
            <a:endParaRPr lang="en-US" sz="1000" dirty="0"/>
          </a:p>
        </p:txBody>
      </p:sp>
      <p:sp>
        <p:nvSpPr>
          <p:cNvPr id="27" name="TextBox 26"/>
          <p:cNvSpPr txBox="1"/>
          <p:nvPr/>
        </p:nvSpPr>
        <p:spPr>
          <a:xfrm>
            <a:off x="1626456" y="2529196"/>
            <a:ext cx="9711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Ульяновск</a:t>
            </a:r>
            <a:endParaRPr lang="en-US" sz="1000" dirty="0"/>
          </a:p>
        </p:txBody>
      </p:sp>
      <p:sp>
        <p:nvSpPr>
          <p:cNvPr id="28" name="TextBox 27"/>
          <p:cNvSpPr txBox="1"/>
          <p:nvPr/>
        </p:nvSpPr>
        <p:spPr>
          <a:xfrm>
            <a:off x="3192995" y="4077320"/>
            <a:ext cx="114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Алматы</a:t>
            </a:r>
            <a:endParaRPr lang="en-US" sz="1000" dirty="0"/>
          </a:p>
        </p:txBody>
      </p:sp>
      <p:sp>
        <p:nvSpPr>
          <p:cNvPr id="29" name="TextBox 28"/>
          <p:cNvSpPr txBox="1"/>
          <p:nvPr/>
        </p:nvSpPr>
        <p:spPr>
          <a:xfrm>
            <a:off x="4096810" y="3125437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Кемерово</a:t>
            </a:r>
            <a:endParaRPr lang="en-US" sz="1000" dirty="0"/>
          </a:p>
        </p:txBody>
      </p:sp>
      <p:sp>
        <p:nvSpPr>
          <p:cNvPr id="30" name="TextBox 29"/>
          <p:cNvSpPr txBox="1"/>
          <p:nvPr/>
        </p:nvSpPr>
        <p:spPr>
          <a:xfrm>
            <a:off x="4306518" y="2546204"/>
            <a:ext cx="8409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Томск</a:t>
            </a:r>
            <a:endParaRPr lang="en-US" sz="1000" dirty="0"/>
          </a:p>
        </p:txBody>
      </p:sp>
      <p:sp>
        <p:nvSpPr>
          <p:cNvPr id="31" name="TextBox 30"/>
          <p:cNvSpPr txBox="1"/>
          <p:nvPr/>
        </p:nvSpPr>
        <p:spPr>
          <a:xfrm>
            <a:off x="4821095" y="2800350"/>
            <a:ext cx="9701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Красноярск</a:t>
            </a:r>
            <a:endParaRPr lang="en-US" sz="1000" dirty="0"/>
          </a:p>
        </p:txBody>
      </p:sp>
      <p:sp>
        <p:nvSpPr>
          <p:cNvPr id="32" name="TextBox 31"/>
          <p:cNvSpPr txBox="1"/>
          <p:nvPr/>
        </p:nvSpPr>
        <p:spPr>
          <a:xfrm>
            <a:off x="5510785" y="3028950"/>
            <a:ext cx="11186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Иркутск</a:t>
            </a:r>
            <a:endParaRPr lang="en-US" sz="1000" dirty="0"/>
          </a:p>
        </p:txBody>
      </p:sp>
      <p:sp>
        <p:nvSpPr>
          <p:cNvPr id="34" name="TextBox 33"/>
          <p:cNvSpPr txBox="1"/>
          <p:nvPr/>
        </p:nvSpPr>
        <p:spPr>
          <a:xfrm>
            <a:off x="2700312" y="2271051"/>
            <a:ext cx="14144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Екатеринбург</a:t>
            </a:r>
            <a:endParaRPr lang="en-US" sz="1000" dirty="0"/>
          </a:p>
        </p:txBody>
      </p:sp>
      <p:sp>
        <p:nvSpPr>
          <p:cNvPr id="36" name="TextBox 35"/>
          <p:cNvSpPr txBox="1"/>
          <p:nvPr/>
        </p:nvSpPr>
        <p:spPr>
          <a:xfrm>
            <a:off x="2401525" y="529208"/>
            <a:ext cx="9743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Мурманск</a:t>
            </a:r>
            <a:endParaRPr lang="en-US" sz="1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963" y="2525713"/>
            <a:ext cx="92075" cy="9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17" y="3097526"/>
            <a:ext cx="92075" cy="9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478058" y="3189601"/>
            <a:ext cx="8726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Пятигорск</a:t>
            </a:r>
            <a:endParaRPr lang="en-US" sz="1000" dirty="0"/>
          </a:p>
        </p:txBody>
      </p:sp>
      <p:sp>
        <p:nvSpPr>
          <p:cNvPr id="52" name="Flowchart: Connector 51"/>
          <p:cNvSpPr/>
          <p:nvPr/>
        </p:nvSpPr>
        <p:spPr>
          <a:xfrm>
            <a:off x="549155" y="994865"/>
            <a:ext cx="92470" cy="92470"/>
          </a:xfrm>
          <a:prstGeom prst="flowChartConnector">
            <a:avLst/>
          </a:prstGeom>
          <a:solidFill>
            <a:srgbClr val="008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0" y="1084111"/>
            <a:ext cx="1201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Калининград</a:t>
            </a:r>
            <a:endParaRPr lang="en-US" sz="1000" dirty="0"/>
          </a:p>
        </p:txBody>
      </p:sp>
      <p:sp>
        <p:nvSpPr>
          <p:cNvPr id="54" name="Flowchart: Connector 53"/>
          <p:cNvSpPr/>
          <p:nvPr/>
        </p:nvSpPr>
        <p:spPr>
          <a:xfrm>
            <a:off x="1345634" y="1084111"/>
            <a:ext cx="105130" cy="112363"/>
          </a:xfrm>
          <a:prstGeom prst="flowChartConnector">
            <a:avLst/>
          </a:prstGeom>
          <a:solidFill>
            <a:srgbClr val="D445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245300" y="2939055"/>
            <a:ext cx="9476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/>
              <a:t>Магнитогорск</a:t>
            </a:r>
            <a:endParaRPr lang="en-US" sz="1000" dirty="0"/>
          </a:p>
        </p:txBody>
      </p:sp>
      <p:sp>
        <p:nvSpPr>
          <p:cNvPr id="33" name="Footer Placeholder 3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Dolby Atmos</a:t>
            </a:r>
            <a:endParaRPr lang="en-US" dirty="0"/>
          </a:p>
        </p:txBody>
      </p:sp>
      <p:sp>
        <p:nvSpPr>
          <p:cNvPr id="43" name="Date Placeholder 4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BA8A2193-6793-6D46-AF29-094736CA2A66}" type="datetime3">
              <a:rPr lang="en-US" smtClean="0"/>
              <a:t>9 June 2015</a:t>
            </a:fld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2850095" y="3371658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Павлодар</a:t>
            </a:r>
            <a:endParaRPr lang="en-US" sz="1000" dirty="0"/>
          </a:p>
        </p:txBody>
      </p:sp>
      <p:sp>
        <p:nvSpPr>
          <p:cNvPr id="57" name="Flowchart: Connector 13"/>
          <p:cNvSpPr/>
          <p:nvPr/>
        </p:nvSpPr>
        <p:spPr>
          <a:xfrm>
            <a:off x="3407556" y="3257550"/>
            <a:ext cx="146566" cy="146566"/>
          </a:xfrm>
          <a:prstGeom prst="flowChartConnector">
            <a:avLst/>
          </a:prstGeom>
          <a:solidFill>
            <a:srgbClr val="008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1403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20" grpId="0"/>
      <p:bldP spid="21" grpId="0"/>
      <p:bldP spid="35" grpId="0" animBg="1"/>
      <p:bldP spid="37" grpId="0" animBg="1"/>
      <p:bldP spid="16" grpId="0" animBg="1"/>
      <p:bldP spid="24" grpId="0"/>
      <p:bldP spid="41" grpId="0" animBg="1"/>
      <p:bldP spid="42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22" grpId="0" animBg="1"/>
      <p:bldP spid="52" grpId="0" animBg="1"/>
      <p:bldP spid="54" grpId="0" animBg="1"/>
      <p:bldP spid="54" grpId="1" animBg="1"/>
      <p:bldP spid="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Dolby Atmos </a:t>
            </a:r>
            <a:r>
              <a:rPr lang="ru-RU" sz="2400" dirty="0"/>
              <a:t>студии в </a:t>
            </a:r>
            <a:r>
              <a:rPr lang="ru-RU" sz="2400" dirty="0" smtClean="0"/>
              <a:t>России</a:t>
            </a:r>
            <a:endParaRPr lang="en-US" dirty="0"/>
          </a:p>
        </p:txBody>
      </p:sp>
      <p:pic>
        <p:nvPicPr>
          <p:cNvPr id="1027" name="Picture 3" descr="C:\Users\aprok\Documents\My Box Files\KinoExpo 14\studios\CPSH_prod_on_white_v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28750"/>
            <a:ext cx="1742739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prok\Documents\My Box Files\KinoExpo 14\studios\cinel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05150"/>
            <a:ext cx="2209800" cy="134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/>
          <a:stretch/>
        </p:blipFill>
        <p:spPr bwMode="auto">
          <a:xfrm>
            <a:off x="3505200" y="1428750"/>
            <a:ext cx="2729621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226_Studios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81350"/>
            <a:ext cx="3622565" cy="1117600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Dolby Atmos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BEF77D-D6EA-7E42-BB65-F3095D1C253B}" type="datetime3">
              <a:rPr lang="en-US" smtClean="0"/>
              <a:t>9 June 2015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858000" y="1657351"/>
            <a:ext cx="2286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/>
              <a:t>«Мельница»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44659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000" y="1352550"/>
            <a:ext cx="4268213" cy="1828800"/>
          </a:xfrm>
        </p:spPr>
        <p:txBody>
          <a:bodyPr/>
          <a:lstStyle/>
          <a:p>
            <a:r>
              <a:rPr lang="ru-RU" dirty="0" smtClean="0"/>
              <a:t>Компания </a:t>
            </a:r>
            <a:r>
              <a:rPr lang="en-US" dirty="0" smtClean="0"/>
              <a:t>MERLIN </a:t>
            </a:r>
            <a:r>
              <a:rPr lang="ru-RU" dirty="0" smtClean="0"/>
              <a:t>Москва</a:t>
            </a:r>
            <a:br>
              <a:rPr lang="ru-RU" dirty="0" smtClean="0"/>
            </a:br>
            <a:r>
              <a:rPr lang="ru-RU" sz="1800" dirty="0" smtClean="0"/>
              <a:t>- официальный дилер</a:t>
            </a:r>
            <a:br>
              <a:rPr lang="ru-RU" sz="1800" dirty="0" smtClean="0"/>
            </a:br>
            <a:r>
              <a:rPr lang="ru-RU" sz="1800" dirty="0" smtClean="0"/>
              <a:t>- сертифицированные специалисты</a:t>
            </a:r>
            <a:br>
              <a:rPr lang="ru-RU" sz="1800" dirty="0" smtClean="0"/>
            </a:br>
            <a:r>
              <a:rPr lang="ru-RU" sz="1800" dirty="0" smtClean="0"/>
              <a:t>- 14 залов АТМОС в России и СНГ</a:t>
            </a:r>
            <a:br>
              <a:rPr lang="ru-RU" sz="1800" dirty="0" smtClean="0"/>
            </a:br>
            <a:r>
              <a:rPr lang="ru-RU" sz="1800" dirty="0" smtClean="0"/>
              <a:t>- собственное проектное бюро</a:t>
            </a:r>
            <a:br>
              <a:rPr lang="ru-RU" sz="1800" dirty="0" smtClean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81000" y="666750"/>
            <a:ext cx="8229600" cy="609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dirty="0" smtClean="0"/>
              <a:t>Установка залов </a:t>
            </a:r>
            <a:r>
              <a:rPr lang="en-US" sz="1400" dirty="0" smtClean="0"/>
              <a:t>Dolby Atmos</a:t>
            </a:r>
            <a:r>
              <a:rPr lang="ru-RU" sz="1400" dirty="0" smtClean="0"/>
              <a:t> осуществляется только через официальных дилеров</a:t>
            </a:r>
            <a:r>
              <a:rPr lang="en-US" sz="1400" dirty="0" smtClean="0"/>
              <a:t>. </a:t>
            </a:r>
            <a:r>
              <a:rPr lang="ru-RU" sz="1400" dirty="0"/>
              <a:t>Проект каждого кинозала</a:t>
            </a:r>
            <a:r>
              <a:rPr lang="en-US" sz="1400" dirty="0"/>
              <a:t> Dolby </a:t>
            </a:r>
            <a:r>
              <a:rPr lang="en-US" sz="1400" dirty="0" err="1"/>
              <a:t>Atmos</a:t>
            </a:r>
            <a:r>
              <a:rPr lang="en-US" sz="1400" dirty="0"/>
              <a:t> </a:t>
            </a:r>
            <a:r>
              <a:rPr lang="ru-RU" sz="1400" dirty="0"/>
              <a:t>утверждается</a:t>
            </a:r>
            <a:r>
              <a:rPr lang="en-US" sz="1400" dirty="0"/>
              <a:t> </a:t>
            </a:r>
            <a:r>
              <a:rPr lang="ru-RU" sz="1400" dirty="0" smtClean="0"/>
              <a:t>специалистом </a:t>
            </a:r>
            <a:r>
              <a:rPr lang="ru-RU" sz="1400" dirty="0"/>
              <a:t>компании </a:t>
            </a:r>
            <a:r>
              <a:rPr lang="en-US" sz="1400" dirty="0" smtClean="0"/>
              <a:t>Dolby.</a:t>
            </a:r>
            <a:endParaRPr lang="ru-RU" sz="1400" dirty="0">
              <a:latin typeface="+mj-lt"/>
            </a:endParaRPr>
          </a:p>
        </p:txBody>
      </p:sp>
      <p:pic>
        <p:nvPicPr>
          <p:cNvPr id="1034" name="Picture 10" descr="C:\Users\aprok\Documents\My Box Files\KinoExpo 14\dealers\Merlin 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441" y="1504950"/>
            <a:ext cx="4044741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Dolby Atmos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9A89720-FE5E-6A45-8A9E-8729916C3FEC}" type="datetime3">
              <a:rPr lang="en-US" smtClean="0"/>
              <a:t>9 June 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25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1123950"/>
            <a:ext cx="2514599" cy="1485900"/>
          </a:xfrm>
        </p:spPr>
        <p:txBody>
          <a:bodyPr/>
          <a:lstStyle/>
          <a:p>
            <a:r>
              <a:rPr lang="en-US" sz="2000" dirty="0" smtClean="0">
                <a:latin typeface="Verdana" charset="0"/>
                <a:cs typeface="ＭＳ Ｐゴシック" charset="0"/>
              </a:rPr>
              <a:t>Dolby </a:t>
            </a:r>
            <a:r>
              <a:rPr lang="en-US" sz="2000" dirty="0" err="1">
                <a:latin typeface="Verdana" charset="0"/>
                <a:cs typeface="ＭＳ Ｐゴシック" charset="0"/>
              </a:rPr>
              <a:t>Atmos</a:t>
            </a:r>
            <a:r>
              <a:rPr lang="en-US" sz="2000" dirty="0">
                <a:latin typeface="Verdana" charset="0"/>
                <a:cs typeface="ＭＳ Ｐゴシック" charset="0"/>
              </a:rPr>
              <a:t> </a:t>
            </a:r>
            <a:r>
              <a:rPr lang="ru-RU" sz="2000" dirty="0" smtClean="0">
                <a:latin typeface="Verdana" charset="0"/>
                <a:cs typeface="ＭＳ Ｐゴシック" charset="0"/>
              </a:rPr>
              <a:t>– </a:t>
            </a:r>
            <a:r>
              <a:rPr lang="ru-RU" sz="2000" dirty="0" smtClean="0">
                <a:latin typeface="Verdana" charset="0"/>
                <a:cs typeface="ＭＳ Ｐゴシック" charset="0"/>
              </a:rPr>
              <a:t>это серьезно!)</a:t>
            </a:r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Dolby Atmos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076BFF0-AEC4-C54A-B666-C115D72E4430}" type="datetime3">
              <a:rPr lang="en-US" smtClean="0"/>
              <a:t>9 June 2015</a:t>
            </a:fld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514350"/>
            <a:ext cx="6283376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369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OLBY 2013 TEMPLATE 16-9">
  <a:themeElements>
    <a:clrScheme name="DOLBY NEW 2013">
      <a:dk1>
        <a:sysClr val="windowText" lastClr="000000"/>
      </a:dk1>
      <a:lt1>
        <a:sysClr val="window" lastClr="FFFFFF"/>
      </a:lt1>
      <a:dk2>
        <a:srgbClr val="646464"/>
      </a:dk2>
      <a:lt2>
        <a:srgbClr val="ECDFA7"/>
      </a:lt2>
      <a:accent1>
        <a:srgbClr val="008996"/>
      </a:accent1>
      <a:accent2>
        <a:srgbClr val="F4CD00"/>
      </a:accent2>
      <a:accent3>
        <a:srgbClr val="909090"/>
      </a:accent3>
      <a:accent4>
        <a:srgbClr val="B2BB1E"/>
      </a:accent4>
      <a:accent5>
        <a:srgbClr val="E27C00"/>
      </a:accent5>
      <a:accent6>
        <a:srgbClr val="8E0B56"/>
      </a:accent6>
      <a:hlink>
        <a:srgbClr val="008996"/>
      </a:hlink>
      <a:folHlink>
        <a:srgbClr val="909090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smtClean="0">
            <a:solidFill>
              <a:schemeClr val="tx2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4_EMBED_DOLBY 2013 TEMPLATE 16-9">
  <a:themeElements>
    <a:clrScheme name="DOLBY NEW 2013">
      <a:dk1>
        <a:sysClr val="windowText" lastClr="000000"/>
      </a:dk1>
      <a:lt1>
        <a:sysClr val="window" lastClr="FFFFFF"/>
      </a:lt1>
      <a:dk2>
        <a:srgbClr val="646464"/>
      </a:dk2>
      <a:lt2>
        <a:srgbClr val="ECDFA7"/>
      </a:lt2>
      <a:accent1>
        <a:srgbClr val="008996"/>
      </a:accent1>
      <a:accent2>
        <a:srgbClr val="F4CD00"/>
      </a:accent2>
      <a:accent3>
        <a:srgbClr val="909090"/>
      </a:accent3>
      <a:accent4>
        <a:srgbClr val="B2BB1E"/>
      </a:accent4>
      <a:accent5>
        <a:srgbClr val="E27C00"/>
      </a:accent5>
      <a:accent6>
        <a:srgbClr val="8E0B56"/>
      </a:accent6>
      <a:hlink>
        <a:srgbClr val="008996"/>
      </a:hlink>
      <a:folHlink>
        <a:srgbClr val="909090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smtClean="0">
            <a:solidFill>
              <a:schemeClr val="tx2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DOLBY NEW 2013">
      <a:dk1>
        <a:sysClr val="windowText" lastClr="000000"/>
      </a:dk1>
      <a:lt1>
        <a:sysClr val="window" lastClr="FFFFFF"/>
      </a:lt1>
      <a:dk2>
        <a:srgbClr val="646464"/>
      </a:dk2>
      <a:lt2>
        <a:srgbClr val="ECDFA7"/>
      </a:lt2>
      <a:accent1>
        <a:srgbClr val="008996"/>
      </a:accent1>
      <a:accent2>
        <a:srgbClr val="F4CD00"/>
      </a:accent2>
      <a:accent3>
        <a:srgbClr val="909090"/>
      </a:accent3>
      <a:accent4>
        <a:srgbClr val="B2BB1E"/>
      </a:accent4>
      <a:accent5>
        <a:srgbClr val="E27C00"/>
      </a:accent5>
      <a:accent6>
        <a:srgbClr val="8E0B56"/>
      </a:accent6>
      <a:hlink>
        <a:srgbClr val="008996"/>
      </a:hlink>
      <a:folHlink>
        <a:srgbClr val="90909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DOLBY NEW 2013">
      <a:dk1>
        <a:sysClr val="windowText" lastClr="000000"/>
      </a:dk1>
      <a:lt1>
        <a:sysClr val="window" lastClr="FFFFFF"/>
      </a:lt1>
      <a:dk2>
        <a:srgbClr val="646464"/>
      </a:dk2>
      <a:lt2>
        <a:srgbClr val="ECDFA7"/>
      </a:lt2>
      <a:accent1>
        <a:srgbClr val="008996"/>
      </a:accent1>
      <a:accent2>
        <a:srgbClr val="F4CD00"/>
      </a:accent2>
      <a:accent3>
        <a:srgbClr val="909090"/>
      </a:accent3>
      <a:accent4>
        <a:srgbClr val="B2BB1E"/>
      </a:accent4>
      <a:accent5>
        <a:srgbClr val="E27C00"/>
      </a:accent5>
      <a:accent6>
        <a:srgbClr val="8E0B56"/>
      </a:accent6>
      <a:hlink>
        <a:srgbClr val="008996"/>
      </a:hlink>
      <a:folHlink>
        <a:srgbClr val="90909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8078</TotalTime>
  <Words>781</Words>
  <Application>Microsoft Office PowerPoint</Application>
  <PresentationFormat>Экран (16:9)</PresentationFormat>
  <Paragraphs>161</Paragraphs>
  <Slides>18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DOLBY 2013 TEMPLATE 16-9</vt:lpstr>
      <vt:lpstr>4_EMBED_DOLBY 2013 TEMPLATE 16-9</vt:lpstr>
      <vt:lpstr>Dolby Atmos </vt:lpstr>
      <vt:lpstr>На данный момент:</vt:lpstr>
      <vt:lpstr>Презентация PowerPoint</vt:lpstr>
      <vt:lpstr>Фильмы в формате Долби Атмос: 2015</vt:lpstr>
      <vt:lpstr>Посетители кинотеатров в США о Долби Атмос</vt:lpstr>
      <vt:lpstr>Презентация PowerPoint</vt:lpstr>
      <vt:lpstr>Dolby Atmos студии в России</vt:lpstr>
      <vt:lpstr>Компания MERLIN Москва - официальный дилер - сертифицированные специалисты - 14 залов АТМОС в России и СНГ - собственное проектное бюро </vt:lpstr>
      <vt:lpstr>Dolby Atmos – это серьезно!)</vt:lpstr>
      <vt:lpstr> </vt:lpstr>
      <vt:lpstr>Проект реализован MERLIN 10 залов в формате ATMOS </vt:lpstr>
      <vt:lpstr>Dolby Atmos – новая спецификация v_3.0</vt:lpstr>
      <vt:lpstr>Dolby Atmos – новая спецификация v_3.0</vt:lpstr>
      <vt:lpstr>Dolby Atmos процессор CP850 и CP850 base</vt:lpstr>
      <vt:lpstr>Презентация PowerPoint</vt:lpstr>
      <vt:lpstr>Dolby Atmos – новый брендинг</vt:lpstr>
      <vt:lpstr>Видео для сайтов и залов </vt:lpstr>
      <vt:lpstr>Презентация PowerPoint</vt:lpstr>
    </vt:vector>
  </TitlesOfParts>
  <Company>Microsoft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DOLBY 2013 16-9 Presentation</dc:title>
  <dc:creator>Dolby</dc:creator>
  <cp:lastModifiedBy>User</cp:lastModifiedBy>
  <cp:revision>382</cp:revision>
  <cp:lastPrinted>2014-10-08T00:10:37Z</cp:lastPrinted>
  <dcterms:created xsi:type="dcterms:W3CDTF">2013-11-13T12:25:33Z</dcterms:created>
  <dcterms:modified xsi:type="dcterms:W3CDTF">2015-06-09T07:47:11Z</dcterms:modified>
</cp:coreProperties>
</file>