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rawings/drawing9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4" r:id="rId4"/>
    <p:sldId id="260" r:id="rId5"/>
    <p:sldId id="265" r:id="rId6"/>
    <p:sldId id="261" r:id="rId7"/>
    <p:sldId id="262" r:id="rId8"/>
    <p:sldId id="267" r:id="rId9"/>
    <p:sldId id="266" r:id="rId10"/>
    <p:sldId id="268" r:id="rId11"/>
    <p:sldId id="258" r:id="rId12"/>
    <p:sldId id="269" r:id="rId13"/>
    <p:sldId id="259" r:id="rId14"/>
    <p:sldId id="270" r:id="rId15"/>
    <p:sldId id="271" r:id="rId16"/>
    <p:sldId id="26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FFCC"/>
    <a:srgbClr val="FFFF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immi\Desktop\FINAL%20VERSION2\production_ru.xls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Kimmi\AppData\Local\Temp\film%20studios.xls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Kimmi\AppData\Local\Temp\film%20studio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mmi\AppData\Local\Temp\film%20studio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mmi\Desktop\FINAL%20VERSION2\&#1074;&#1089;&#1103;&#1082;&#1080;&#1077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immi\Desktop\FINAL%20VERSION2\production_ru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Kimmi\Desktop\FINAL%20VERSION2\production_ru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Kimmi\Desktop\FINAL%20VERSION2\production_ru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Kimmi\Desktop\FINAL%20VERSION2\production_ru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Kimmi\Desktop\FINAL%20VERSION2\&#1074;&#1089;&#1103;&#1082;&#1080;&#1077;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Kimmi\Desktop\FINAL%20VERSION2\&#1074;&#1089;&#1103;&#1082;&#1080;&#1077;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Kimmi\AppData\Local\Temp\film%20studi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9701706787022714"/>
          <c:y val="0.27397399188737814"/>
          <c:w val="0.46957444875356857"/>
          <c:h val="0.64433070866141762"/>
        </c:manualLayout>
      </c:layout>
      <c:pieChart>
        <c:varyColors val="1"/>
        <c:ser>
          <c:idx val="0"/>
          <c:order val="0"/>
          <c:spPr>
            <a:solidFill>
              <a:schemeClr val="accent6">
                <a:lumMod val="60000"/>
                <a:lumOff val="40000"/>
              </a:schemeClr>
            </a:solidFill>
            <a:scene3d>
              <a:camera prst="orthographicFront"/>
              <a:lightRig rig="sunrise" dir="t">
                <a:rot lat="0" lon="0" rev="6000000"/>
              </a:lightRig>
            </a:scene3d>
            <a:sp3d prstMaterial="plastic"/>
          </c:spPr>
          <c:dPt>
            <c:idx val="0"/>
            <c:spPr>
              <a:solidFill>
                <a:srgbClr val="00B0F0"/>
              </a:solidFill>
              <a:scene3d>
                <a:camera prst="orthographicFront"/>
                <a:lightRig rig="sunrise" dir="t">
                  <a:rot lat="0" lon="0" rev="6000000"/>
                </a:lightRig>
              </a:scene3d>
              <a:sp3d prstMaterial="plastic"/>
            </c:spPr>
          </c:dPt>
          <c:dPt>
            <c:idx val="1"/>
            <c:spPr>
              <a:solidFill>
                <a:srgbClr val="FFFF00"/>
              </a:solidFill>
              <a:scene3d>
                <a:camera prst="orthographicFront"/>
                <a:lightRig rig="sunrise" dir="t">
                  <a:rot lat="0" lon="0" rev="6000000"/>
                </a:lightRig>
              </a:scene3d>
              <a:sp3d prstMaterial="plastic"/>
            </c:spPr>
          </c:dPt>
          <c:dPt>
            <c:idx val="2"/>
          </c:dPt>
          <c:dPt>
            <c:idx val="3"/>
            <c:spPr>
              <a:solidFill>
                <a:srgbClr val="00B050"/>
              </a:solidFill>
              <a:scene3d>
                <a:camera prst="orthographicFront"/>
                <a:lightRig rig="sunrise" dir="t">
                  <a:rot lat="0" lon="0" rev="6000000"/>
                </a:lightRig>
              </a:scene3d>
              <a:sp3d prstMaterial="plastic"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700" b="1"/>
                      <a:t>Кинофильмы 41%</a:t>
                    </a:r>
                  </a:p>
                </c:rich>
              </c:tx>
              <c:dLblPos val="bestFit"/>
            </c:dLbl>
            <c:dLbl>
              <c:idx val="1"/>
              <c:layout>
                <c:manualLayout>
                  <c:x val="0.17026054644120314"/>
                  <c:y val="-4.7469847187718406E-2"/>
                </c:manualLayout>
              </c:layout>
              <c:tx>
                <c:rich>
                  <a:bodyPr/>
                  <a:lstStyle/>
                  <a:p>
                    <a:r>
                      <a:rPr lang="ru-RU" sz="700" b="1"/>
                      <a:t>Телефильмы и телесериалы 52%</a:t>
                    </a:r>
                  </a:p>
                </c:rich>
              </c:tx>
              <c:dLblPos val="bestFit"/>
            </c:dLbl>
            <c:dLbl>
              <c:idx val="2"/>
              <c:layout>
                <c:manualLayout>
                  <c:x val="-9.424030566620617E-2"/>
                  <c:y val="-1.2346098783106661E-2"/>
                </c:manualLayout>
              </c:layout>
              <c:tx>
                <c:rich>
                  <a:bodyPr/>
                  <a:lstStyle/>
                  <a:p>
                    <a:r>
                      <a:rPr lang="ru-RU" sz="700" b="1"/>
                      <a:t>Неигровые фильмы</a:t>
                    </a:r>
                    <a:r>
                      <a:rPr lang="en-US" sz="700" b="1" baseline="0"/>
                      <a:t> </a:t>
                    </a:r>
                    <a:r>
                      <a:rPr lang="ru-RU" sz="700" b="1"/>
                      <a:t>4%</a:t>
                    </a:r>
                  </a:p>
                </c:rich>
              </c:tx>
              <c:dLblPos val="bestFit"/>
            </c:dLbl>
            <c:dLbl>
              <c:idx val="3"/>
              <c:layout>
                <c:manualLayout>
                  <c:x val="9.5789351502660422E-2"/>
                  <c:y val="-4.5737890718205755E-3"/>
                </c:manualLayout>
              </c:layout>
              <c:tx>
                <c:rich>
                  <a:bodyPr/>
                  <a:lstStyle/>
                  <a:p>
                    <a:r>
                      <a:rPr lang="ru-RU" sz="700" b="1"/>
                      <a:t>Анимационные фильмы 3%</a:t>
                    </a:r>
                  </a:p>
                </c:rich>
              </c:tx>
              <c:dLblPos val="bestFit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700"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invest!$C$9:$C$12</c:f>
              <c:strCache>
                <c:ptCount val="4"/>
                <c:pt idx="0">
                  <c:v>Кинофильмы</c:v>
                </c:pt>
                <c:pt idx="1">
                  <c:v>Телефильмы и телесериалы</c:v>
                </c:pt>
                <c:pt idx="2">
                  <c:v>Неигровые фильмы</c:v>
                </c:pt>
                <c:pt idx="3">
                  <c:v>Анимационные фильмы</c:v>
                </c:pt>
              </c:strCache>
            </c:strRef>
          </c:cat>
          <c:val>
            <c:numRef>
              <c:f>invest!$D$9:$D$12</c:f>
              <c:numCache>
                <c:formatCode>0%</c:formatCode>
                <c:ptCount val="4"/>
                <c:pt idx="0">
                  <c:v>0.40716612377850181</c:v>
                </c:pt>
                <c:pt idx="1">
                  <c:v>0.52117263843648254</c:v>
                </c:pt>
                <c:pt idx="2">
                  <c:v>3.9087947882736215E-2</c:v>
                </c:pt>
                <c:pt idx="3">
                  <c:v>3.2573289902280159E-2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noFill/>
    </a:ln>
    <a:scene3d>
      <a:camera prst="orthographicFront"/>
      <a:lightRig rig="threePt" dir="t"/>
    </a:scene3d>
    <a:sp3d>
      <a:bevelB h="12700"/>
    </a:sp3d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 pitchFamily="34" charset="0"/>
          <a:ea typeface="Calibri"/>
          <a:cs typeface="Calibri"/>
        </a:defRPr>
      </a:pPr>
      <a:endParaRPr lang="ru-RU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r>
              <a:rPr lang="ru-RU"/>
              <a:t>Динамика объема рынка аренды павильонов и оборудования  в России, млрд руб.</a:t>
            </a:r>
          </a:p>
        </c:rich>
      </c:tx>
      <c:layout>
        <c:manualLayout>
          <c:xMode val="edge"/>
          <c:yMode val="edge"/>
          <c:x val="0.14441445500511357"/>
          <c:y val="3.690036900369005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4.0871988983721734E-2"/>
          <c:y val="0.26199309197902027"/>
          <c:w val="0.92643175029769231"/>
          <c:h val="0.55719657589904259"/>
        </c:manualLayout>
      </c:layout>
      <c:barChart>
        <c:barDir val="col"/>
        <c:grouping val="stacked"/>
        <c:ser>
          <c:idx val="0"/>
          <c:order val="0"/>
          <c:tx>
            <c:strRef>
              <c:f>'по аренде и постпродакшну'!$B$2</c:f>
              <c:strCache>
                <c:ptCount val="1"/>
                <c:pt idx="0">
                  <c:v>кинопроизводство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'по аренде и постпродакшну'!$A$3:$A$5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'по аренде и постпродакшну'!$B$3:$B$5</c:f>
              <c:numCache>
                <c:formatCode>General</c:formatCode>
                <c:ptCount val="3"/>
                <c:pt idx="0">
                  <c:v>0.59</c:v>
                </c:pt>
                <c:pt idx="1">
                  <c:v>0.91</c:v>
                </c:pt>
                <c:pt idx="2">
                  <c:v>1.1200000000000001</c:v>
                </c:pt>
              </c:numCache>
            </c:numRef>
          </c:val>
        </c:ser>
        <c:ser>
          <c:idx val="1"/>
          <c:order val="1"/>
          <c:tx>
            <c:strRef>
              <c:f>'по аренде и постпродакшну'!$D$2</c:f>
              <c:strCache>
                <c:ptCount val="1"/>
                <c:pt idx="0">
                  <c:v>телепроизводство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'по аренде и постпродакшну'!$A$3:$A$5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'по аренде и постпродакшну'!$D$3:$D$5</c:f>
              <c:numCache>
                <c:formatCode>General</c:formatCode>
                <c:ptCount val="3"/>
                <c:pt idx="0">
                  <c:v>0.49000000000000005</c:v>
                </c:pt>
                <c:pt idx="1">
                  <c:v>1.1000000000000001</c:v>
                </c:pt>
                <c:pt idx="2">
                  <c:v>1.22</c:v>
                </c:pt>
              </c:numCache>
            </c:numRef>
          </c:val>
        </c:ser>
        <c:overlap val="100"/>
        <c:axId val="71992064"/>
        <c:axId val="71993600"/>
      </c:barChart>
      <c:catAx>
        <c:axId val="7199206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ru-RU"/>
          </a:p>
        </c:txPr>
        <c:crossAx val="71993600"/>
        <c:crosses val="autoZero"/>
        <c:auto val="1"/>
        <c:lblAlgn val="ctr"/>
        <c:lblOffset val="100"/>
      </c:catAx>
      <c:valAx>
        <c:axId val="71993600"/>
        <c:scaling>
          <c:orientation val="minMax"/>
        </c:scaling>
        <c:delete val="1"/>
        <c:axPos val="l"/>
        <c:numFmt formatCode="General" sourceLinked="1"/>
        <c:tickLblPos val="nextTo"/>
        <c:crossAx val="719920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3623978201634884E-2"/>
          <c:y val="0.3173435608371834"/>
          <c:w val="0.45504144407017227"/>
          <c:h val="0.132841715818733"/>
        </c:manualLayout>
      </c:layout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Verdana"/>
              <a:ea typeface="Verdana"/>
              <a:cs typeface="Verdana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ru-RU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r>
              <a:rPr lang="ru-RU"/>
              <a:t>Динамика общего объема рынка кино- и телепроизводственных услуг в России, млрд руб.</a:t>
            </a:r>
          </a:p>
        </c:rich>
      </c:tx>
      <c:layout>
        <c:manualLayout>
          <c:xMode val="edge"/>
          <c:yMode val="edge"/>
          <c:x val="0.13285049513738328"/>
          <c:y val="3.71747211895910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3.6231884057971023E-2"/>
          <c:y val="0.25402726146220578"/>
          <c:w val="0.90096830882092727"/>
          <c:h val="0.53159851301115268"/>
        </c:manualLayout>
      </c:layout>
      <c:barChart>
        <c:barDir val="col"/>
        <c:grouping val="stacked"/>
        <c:ser>
          <c:idx val="0"/>
          <c:order val="0"/>
          <c:tx>
            <c:strRef>
              <c:f>'объёмы рынков'!$C$26</c:f>
              <c:strCache>
                <c:ptCount val="1"/>
                <c:pt idx="0">
                  <c:v>рынок кинопроизводственных услуг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'объёмы рынков'!$B$27:$B$29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'объёмы рынков'!$C$27:$C$29</c:f>
              <c:numCache>
                <c:formatCode>0.00</c:formatCode>
                <c:ptCount val="3"/>
                <c:pt idx="0">
                  <c:v>1.9417500000000001</c:v>
                </c:pt>
                <c:pt idx="1">
                  <c:v>2.9773499999999995</c:v>
                </c:pt>
                <c:pt idx="2" formatCode="#,##0.00">
                  <c:v>3.6677499999999998</c:v>
                </c:pt>
              </c:numCache>
            </c:numRef>
          </c:val>
        </c:ser>
        <c:ser>
          <c:idx val="1"/>
          <c:order val="1"/>
          <c:tx>
            <c:strRef>
              <c:f>'объёмы рынков'!$D$26</c:f>
              <c:strCache>
                <c:ptCount val="1"/>
                <c:pt idx="0">
                  <c:v>рынок телероизводственных услуг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'объёмы рынков'!$B$27:$B$29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'объёмы рынков'!$D$27:$D$29</c:f>
              <c:numCache>
                <c:formatCode>0.00</c:formatCode>
                <c:ptCount val="3"/>
                <c:pt idx="0">
                  <c:v>1.2740000000000002</c:v>
                </c:pt>
                <c:pt idx="1">
                  <c:v>2.8600000000000003</c:v>
                </c:pt>
                <c:pt idx="2">
                  <c:v>3.1719999999999997</c:v>
                </c:pt>
              </c:numCache>
            </c:numRef>
          </c:val>
        </c:ser>
        <c:dLbls>
          <c:showVal val="1"/>
        </c:dLbls>
        <c:overlap val="100"/>
        <c:axId val="77548928"/>
        <c:axId val="77563008"/>
      </c:barChart>
      <c:catAx>
        <c:axId val="7754892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ru-RU"/>
          </a:p>
        </c:txPr>
        <c:crossAx val="77563008"/>
        <c:crosses val="autoZero"/>
        <c:auto val="1"/>
        <c:lblAlgn val="ctr"/>
        <c:lblOffset val="100"/>
      </c:catAx>
      <c:valAx>
        <c:axId val="77563008"/>
        <c:scaling>
          <c:orientation val="minMax"/>
        </c:scaling>
        <c:delete val="1"/>
        <c:axPos val="l"/>
        <c:numFmt formatCode="0.00" sourceLinked="1"/>
        <c:tickLblPos val="nextTo"/>
        <c:crossAx val="775489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2077294685990338E-2"/>
          <c:y val="0.21189591078066922"/>
          <c:w val="0.68357640077598958"/>
          <c:h val="0.14869888475836446"/>
        </c:manualLayout>
      </c:layout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Verdana"/>
              <a:ea typeface="Verdana"/>
              <a:cs typeface="Verdana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ru-RU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400"/>
            </a:pPr>
            <a:r>
              <a:rPr lang="ru-RU" sz="1400" dirty="0">
                <a:solidFill>
                  <a:srgbClr val="0099CC"/>
                </a:solidFill>
              </a:rPr>
              <a:t>Доли павильонных площадей государственных и частных киностудий</a:t>
            </a:r>
          </a:p>
        </c:rich>
      </c:tx>
      <c:layout/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31054687500000033"/>
          <c:y val="0.17100371747211895"/>
          <c:w val="0.36718750000000017"/>
          <c:h val="0.69888475836431263"/>
        </c:manualLayout>
      </c:layout>
      <c:pieChart>
        <c:varyColors val="1"/>
        <c:ser>
          <c:idx val="0"/>
          <c:order val="0"/>
          <c:explosion val="6"/>
          <c:dPt>
            <c:idx val="1"/>
            <c:spPr>
              <a:solidFill>
                <a:srgbClr val="92D050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700" b="1"/>
                </a:pPr>
                <a:endParaRPr lang="ru-RU"/>
              </a:p>
            </c:txPr>
            <c:dLblPos val="ctr"/>
            <c:showVal val="1"/>
            <c:showCatName val="1"/>
            <c:separator> </c:separator>
            <c:showLeaderLines val="1"/>
          </c:dLbls>
          <c:cat>
            <c:strRef>
              <c:f>'объёмы рынков'!$C$44:$C$45</c:f>
              <c:strCache>
                <c:ptCount val="2"/>
                <c:pt idx="0">
                  <c:v>Павильоны государственных киностудий</c:v>
                </c:pt>
                <c:pt idx="1">
                  <c:v>Павильоны частных киностудий</c:v>
                </c:pt>
              </c:strCache>
            </c:strRef>
          </c:cat>
          <c:val>
            <c:numRef>
              <c:f>'объёмы рынков'!$D$44:$D$45</c:f>
              <c:numCache>
                <c:formatCode>0.0%</c:formatCode>
                <c:ptCount val="2"/>
                <c:pt idx="0">
                  <c:v>0.3590000000000001</c:v>
                </c:pt>
                <c:pt idx="1">
                  <c:v>0.64100000000000013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800">
          <a:latin typeface="Verdana" pitchFamily="34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7222222222222263E-2"/>
          <c:y val="0.11616704716644149"/>
          <c:w val="0.93785345581802271"/>
          <c:h val="0.61103697836587045"/>
        </c:manualLayout>
      </c:layout>
      <c:barChart>
        <c:barDir val="col"/>
        <c:grouping val="clustered"/>
        <c:ser>
          <c:idx val="0"/>
          <c:order val="0"/>
          <c:tx>
            <c:strRef>
              <c:f>'feat prod'!$C$1</c:f>
              <c:strCache>
                <c:ptCount val="1"/>
                <c:pt idx="0">
                  <c:v>Кинофильмы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'feat prod'!$B$2:$B$5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'feat prod'!$C$2:$C$5</c:f>
              <c:numCache>
                <c:formatCode>General</c:formatCode>
                <c:ptCount val="4"/>
                <c:pt idx="0">
                  <c:v>86</c:v>
                </c:pt>
                <c:pt idx="1">
                  <c:v>107</c:v>
                </c:pt>
                <c:pt idx="2">
                  <c:v>106</c:v>
                </c:pt>
                <c:pt idx="3">
                  <c:v>40</c:v>
                </c:pt>
              </c:numCache>
            </c:numRef>
          </c:val>
        </c:ser>
        <c:ser>
          <c:idx val="1"/>
          <c:order val="1"/>
          <c:tx>
            <c:strRef>
              <c:f>'feat prod'!$D$1</c:f>
              <c:strCache>
                <c:ptCount val="1"/>
                <c:pt idx="0">
                  <c:v>Телефильмы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'feat prod'!$B$2:$B$5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'feat prod'!$D$2:$D$5</c:f>
              <c:numCache>
                <c:formatCode>General</c:formatCode>
                <c:ptCount val="4"/>
                <c:pt idx="0">
                  <c:v>56</c:v>
                </c:pt>
                <c:pt idx="1">
                  <c:v>135</c:v>
                </c:pt>
                <c:pt idx="2">
                  <c:v>147</c:v>
                </c:pt>
                <c:pt idx="3">
                  <c:v>36</c:v>
                </c:pt>
              </c:numCache>
            </c:numRef>
          </c:val>
        </c:ser>
        <c:ser>
          <c:idx val="2"/>
          <c:order val="2"/>
          <c:tx>
            <c:strRef>
              <c:f>'feat prod'!$E$1</c:f>
              <c:strCache>
                <c:ptCount val="1"/>
                <c:pt idx="0">
                  <c:v>Неигровые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'feat prod'!$B$2:$B$5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'feat prod'!$E$2:$E$5</c:f>
              <c:numCache>
                <c:formatCode>General</c:formatCode>
                <c:ptCount val="4"/>
                <c:pt idx="0">
                  <c:v>150</c:v>
                </c:pt>
                <c:pt idx="1">
                  <c:v>140</c:v>
                </c:pt>
                <c:pt idx="2">
                  <c:v>170</c:v>
                </c:pt>
                <c:pt idx="3">
                  <c:v>50</c:v>
                </c:pt>
              </c:numCache>
            </c:numRef>
          </c:val>
        </c:ser>
        <c:ser>
          <c:idx val="3"/>
          <c:order val="3"/>
          <c:tx>
            <c:strRef>
              <c:f>'feat prod'!$F$1</c:f>
              <c:strCache>
                <c:ptCount val="1"/>
                <c:pt idx="0">
                  <c:v>Анимационные</c:v>
                </c:pt>
              </c:strCache>
            </c:strRef>
          </c:tx>
          <c:spPr>
            <a:solidFill>
              <a:srgbClr val="FFC000">
                <a:alpha val="55000"/>
              </a:srgb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'feat prod'!$B$2:$B$5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'feat prod'!$F$2:$F$5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7</c:v>
                </c:pt>
                <c:pt idx="3">
                  <c:v>2</c:v>
                </c:pt>
              </c:numCache>
            </c:numRef>
          </c:val>
        </c:ser>
        <c:axId val="64494976"/>
        <c:axId val="64513152"/>
      </c:barChart>
      <c:catAx>
        <c:axId val="6449497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4513152"/>
        <c:crosses val="autoZero"/>
        <c:auto val="1"/>
        <c:lblAlgn val="ctr"/>
        <c:lblOffset val="100"/>
      </c:catAx>
      <c:valAx>
        <c:axId val="64513152"/>
        <c:scaling>
          <c:orientation val="minMax"/>
        </c:scaling>
        <c:delete val="1"/>
        <c:axPos val="l"/>
        <c:numFmt formatCode="General" sourceLinked="1"/>
        <c:tickLblPos val="nextTo"/>
        <c:crossAx val="64494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8897405029715584E-2"/>
          <c:y val="0.79730456829698459"/>
          <c:w val="0.83125174978127681"/>
          <c:h val="5.9171597633136112E-2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 pitchFamily="34" charset="0"/>
          <a:ea typeface="Calibri"/>
          <a:cs typeface="Calibri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3103753637853136"/>
          <c:y val="7.6865762810218133E-2"/>
          <c:w val="0.72555286620300863"/>
          <c:h val="0.53608864174294468"/>
        </c:manualLayout>
      </c:layout>
      <c:barChart>
        <c:barDir val="col"/>
        <c:grouping val="clustered"/>
        <c:ser>
          <c:idx val="0"/>
          <c:order val="0"/>
          <c:tx>
            <c:strRef>
              <c:f>'short prod'!$C$2</c:f>
              <c:strCache>
                <c:ptCount val="1"/>
                <c:pt idx="0">
                  <c:v>Телевизионные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'short prod'!$B$3:$B$6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'short prod'!$C$3:$C$6</c:f>
              <c:numCache>
                <c:formatCode>General</c:formatCode>
                <c:ptCount val="4"/>
                <c:pt idx="0">
                  <c:v>1800</c:v>
                </c:pt>
                <c:pt idx="1">
                  <c:v>2500</c:v>
                </c:pt>
                <c:pt idx="2">
                  <c:v>2400</c:v>
                </c:pt>
                <c:pt idx="3">
                  <c:v>1500</c:v>
                </c:pt>
              </c:numCache>
            </c:numRef>
          </c:val>
        </c:ser>
        <c:ser>
          <c:idx val="1"/>
          <c:order val="1"/>
          <c:tx>
            <c:strRef>
              <c:f>'short prod'!$D$2</c:f>
              <c:strCache>
                <c:ptCount val="1"/>
                <c:pt idx="0">
                  <c:v>Неигровые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'short prod'!$B$3:$B$6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'short prod'!$D$3:$D$6</c:f>
              <c:numCache>
                <c:formatCode>General</c:formatCode>
                <c:ptCount val="4"/>
                <c:pt idx="0">
                  <c:v>400</c:v>
                </c:pt>
                <c:pt idx="1">
                  <c:v>350</c:v>
                </c:pt>
                <c:pt idx="2">
                  <c:v>350</c:v>
                </c:pt>
                <c:pt idx="3">
                  <c:v>150</c:v>
                </c:pt>
              </c:numCache>
            </c:numRef>
          </c:val>
        </c:ser>
        <c:ser>
          <c:idx val="2"/>
          <c:order val="2"/>
          <c:tx>
            <c:strRef>
              <c:f>'short prod'!$E$2</c:f>
              <c:strCache>
                <c:ptCount val="1"/>
                <c:pt idx="0">
                  <c:v>Анимационные</c:v>
                </c:pt>
              </c:strCache>
            </c:strRef>
          </c:tx>
          <c:spPr>
            <a:solidFill>
              <a:srgbClr val="FFC000">
                <a:alpha val="55000"/>
              </a:srgb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'short prod'!$B$3:$B$6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'short prod'!$E$3:$E$6</c:f>
              <c:numCache>
                <c:formatCode>General</c:formatCode>
                <c:ptCount val="4"/>
                <c:pt idx="0">
                  <c:v>50</c:v>
                </c:pt>
                <c:pt idx="1">
                  <c:v>65</c:v>
                </c:pt>
                <c:pt idx="2">
                  <c:v>55</c:v>
                </c:pt>
                <c:pt idx="3">
                  <c:v>30</c:v>
                </c:pt>
              </c:numCache>
            </c:numRef>
          </c:val>
        </c:ser>
        <c:gapWidth val="35"/>
        <c:axId val="65995904"/>
        <c:axId val="65997440"/>
      </c:barChart>
      <c:catAx>
        <c:axId val="659959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5997440"/>
        <c:crosses val="autoZero"/>
        <c:auto val="1"/>
        <c:lblAlgn val="ctr"/>
        <c:lblOffset val="100"/>
      </c:catAx>
      <c:valAx>
        <c:axId val="65997440"/>
        <c:scaling>
          <c:orientation val="minMax"/>
        </c:scaling>
        <c:delete val="1"/>
        <c:axPos val="l"/>
        <c:numFmt formatCode="General" sourceLinked="1"/>
        <c:tickLblPos val="nextTo"/>
        <c:crossAx val="65995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412982153022475"/>
          <c:y val="0.69708083381478503"/>
          <c:w val="0.68898556147004308"/>
          <c:h val="5.649747171434092E-2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 pitchFamily="34" charset="0"/>
          <a:ea typeface="Calibri"/>
          <a:cs typeface="Calibri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7985607759295036E-2"/>
          <c:y val="0.27728700579094318"/>
          <c:w val="0.92275254937395057"/>
          <c:h val="0.48548577470324816"/>
        </c:manualLayout>
      </c:layout>
      <c:barChart>
        <c:barDir val="col"/>
        <c:grouping val="clustered"/>
        <c:ser>
          <c:idx val="0"/>
          <c:order val="0"/>
          <c:tx>
            <c:strRef>
              <c:f>'series invest'!$A$6</c:f>
              <c:strCache>
                <c:ptCount val="1"/>
                <c:pt idx="0">
                  <c:v>Длинные сериалы (более 26 серий)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1.3114754098360675E-2"/>
                  <c:y val="3.633061893071267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1.3114754098360675E-2"/>
                  <c:y val="0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1.7486338797814228E-2"/>
                  <c:y val="7.2661237861425428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-1.0928961748633894E-2"/>
                  <c:y val="7.2661237861425428E-3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700" b="1"/>
                </a:pPr>
                <a:endParaRPr lang="ru-RU"/>
              </a:p>
            </c:txPr>
            <c:showVal val="1"/>
          </c:dLbls>
          <c:cat>
            <c:numRef>
              <c:f>'series invest'!$B$10:$E$10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'series invest'!$B$6:$E$6</c:f>
              <c:numCache>
                <c:formatCode>#,##0</c:formatCode>
                <c:ptCount val="4"/>
                <c:pt idx="0">
                  <c:v>2016502</c:v>
                </c:pt>
                <c:pt idx="1">
                  <c:v>3564225</c:v>
                </c:pt>
                <c:pt idx="2">
                  <c:v>4726305</c:v>
                </c:pt>
                <c:pt idx="3">
                  <c:v>1723200</c:v>
                </c:pt>
              </c:numCache>
            </c:numRef>
          </c:val>
        </c:ser>
        <c:ser>
          <c:idx val="1"/>
          <c:order val="1"/>
          <c:tx>
            <c:strRef>
              <c:f>'series invest'!$A$7</c:f>
              <c:strCache>
                <c:ptCount val="1"/>
                <c:pt idx="0">
                  <c:v>Короткие сериалы (до 26 серий)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Lbls>
            <c:dLbl>
              <c:idx val="3"/>
              <c:layout>
                <c:manualLayout>
                  <c:x val="6.5573770491803339E-3"/>
                  <c:y val="6.6605365275443476E-17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700" b="1"/>
                </a:pPr>
                <a:endParaRPr lang="ru-RU"/>
              </a:p>
            </c:txPr>
            <c:showVal val="1"/>
          </c:dLbls>
          <c:cat>
            <c:numRef>
              <c:f>'series invest'!$B$10:$E$10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'series invest'!$B$7:$E$7</c:f>
              <c:numCache>
                <c:formatCode>#,##0</c:formatCode>
                <c:ptCount val="4"/>
                <c:pt idx="0">
                  <c:v>2446671</c:v>
                </c:pt>
                <c:pt idx="1">
                  <c:v>5748750</c:v>
                </c:pt>
                <c:pt idx="2">
                  <c:v>5195214</c:v>
                </c:pt>
                <c:pt idx="3">
                  <c:v>1946400</c:v>
                </c:pt>
              </c:numCache>
            </c:numRef>
          </c:val>
        </c:ser>
        <c:ser>
          <c:idx val="2"/>
          <c:order val="2"/>
          <c:tx>
            <c:strRef>
              <c:f>'series invest'!$A$8</c:f>
              <c:strCache>
                <c:ptCount val="1"/>
                <c:pt idx="0">
                  <c:v>Телефильмы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dLbl>
              <c:idx val="1"/>
              <c:layout>
                <c:manualLayout>
                  <c:x val="6.5573770491803339E-3"/>
                  <c:y val="0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3114754098360597E-2"/>
                  <c:y val="0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700" b="1"/>
                </a:pPr>
                <a:endParaRPr lang="ru-RU"/>
              </a:p>
            </c:txPr>
            <c:showVal val="1"/>
          </c:dLbls>
          <c:cat>
            <c:numRef>
              <c:f>'series invest'!$B$10:$E$10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'series invest'!$B$8:$E$8</c:f>
              <c:numCache>
                <c:formatCode>#,##0</c:formatCode>
                <c:ptCount val="4"/>
                <c:pt idx="0">
                  <c:v>496662</c:v>
                </c:pt>
                <c:pt idx="1">
                  <c:v>1701630</c:v>
                </c:pt>
                <c:pt idx="2">
                  <c:v>2351988</c:v>
                </c:pt>
                <c:pt idx="3">
                  <c:v>432000</c:v>
                </c:pt>
              </c:numCache>
            </c:numRef>
          </c:val>
        </c:ser>
        <c:gapWidth val="38"/>
        <c:axId val="68212992"/>
        <c:axId val="63574016"/>
      </c:barChart>
      <c:catAx>
        <c:axId val="6821299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3574016"/>
        <c:crosses val="autoZero"/>
        <c:auto val="1"/>
        <c:lblAlgn val="ctr"/>
        <c:lblOffset val="100"/>
      </c:catAx>
      <c:valAx>
        <c:axId val="63574016"/>
        <c:scaling>
          <c:orientation val="minMax"/>
        </c:scaling>
        <c:delete val="1"/>
        <c:axPos val="l"/>
        <c:numFmt formatCode="#,##0" sourceLinked="1"/>
        <c:tickLblPos val="nextTo"/>
        <c:crossAx val="68212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278145695364246E-3"/>
          <c:y val="0.16137621686178116"/>
          <c:w val="0.4519871026055518"/>
          <c:h val="0.15873043647321883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 pitchFamily="34" charset="0"/>
          <a:ea typeface="Calibri"/>
          <a:cs typeface="Calibri"/>
        </a:defRPr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9187193069067285"/>
          <c:y val="0.20657934731461403"/>
          <c:w val="0.63384083076572051"/>
          <c:h val="0.61253284284346343"/>
        </c:manualLayout>
      </c:layout>
      <c:pieChart>
        <c:varyColors val="1"/>
        <c:ser>
          <c:idx val="0"/>
          <c:order val="0"/>
          <c:explosion val="2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explosion val="3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C000">
                  <a:alpha val="75000"/>
                </a:srgbClr>
              </a:solidFill>
            </c:spPr>
          </c:dPt>
          <c:dPt>
            <c:idx val="5"/>
            <c:spPr>
              <a:solidFill>
                <a:srgbClr val="FFC000">
                  <a:alpha val="55000"/>
                </a:srgbClr>
              </a:solidFill>
            </c:spPr>
          </c:dPt>
          <c:dPt>
            <c:idx val="6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7"/>
            <c:spPr>
              <a:solidFill>
                <a:schemeClr val="accent3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1.0376137009127527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1"/>
              <c:layout>
                <c:manualLayout>
                  <c:x val="1.5564205513691387E-2"/>
                  <c:y val="-7.984034445764988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2"/>
              <c:layout>
                <c:manualLayout>
                  <c:x val="7.782102756845650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3"/>
              <c:layout>
                <c:manualLayout>
                  <c:x val="4.4098582288792001E-2"/>
                  <c:y val="1.596806889152997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4"/>
              <c:layout>
                <c:manualLayout>
                  <c:x val="-7.782102756845650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1.5564205513691295E-2"/>
                  <c:y val="7.984034445764988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6"/>
              <c:layout>
                <c:manualLayout>
                  <c:x val="-1.2970171261409412E-2"/>
                  <c:y val="1.996008611441250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7"/>
              <c:layout>
                <c:manualLayout>
                  <c:x val="-1.2970171261409437E-2"/>
                  <c:y val="-2.794412056017749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spPr>
              <a:noFill/>
              <a:ln w="25400">
                <a:noFill/>
              </a:ln>
            </c:spPr>
            <c:dLblPos val="outEnd"/>
            <c:showVal val="1"/>
            <c:showCatName val="1"/>
            <c:separator> </c:separator>
            <c:showLeaderLines val="1"/>
          </c:dLbls>
          <c:cat>
            <c:strRef>
              <c:f>'больше 26 серий'!$A$2:$A$9</c:f>
              <c:strCache>
                <c:ptCount val="8"/>
                <c:pt idx="0">
                  <c:v>Амедиа</c:v>
                </c:pt>
                <c:pt idx="1">
                  <c:v>ТТО</c:v>
                </c:pt>
                <c:pt idx="2">
                  <c:v>Леан-М</c:v>
                </c:pt>
                <c:pt idx="3">
                  <c:v>Стар-Медиа</c:v>
                </c:pt>
                <c:pt idx="4">
                  <c:v>Телеальянс Медиа Групп</c:v>
                </c:pt>
                <c:pt idx="5">
                  <c:v>Костафильм</c:v>
                </c:pt>
                <c:pt idx="6">
                  <c:v>Всемирные Русские Студии</c:v>
                </c:pt>
                <c:pt idx="7">
                  <c:v>Остальные</c:v>
                </c:pt>
              </c:strCache>
            </c:strRef>
          </c:cat>
          <c:val>
            <c:numRef>
              <c:f>'больше 26 серий'!$G$2:$G$9</c:f>
              <c:numCache>
                <c:formatCode>0%</c:formatCode>
                <c:ptCount val="8"/>
                <c:pt idx="0">
                  <c:v>0.18994943109987378</c:v>
                </c:pt>
                <c:pt idx="1">
                  <c:v>0.15581542351453861</c:v>
                </c:pt>
                <c:pt idx="2">
                  <c:v>0.14886219974715556</c:v>
                </c:pt>
                <c:pt idx="3">
                  <c:v>0.13416561314791403</c:v>
                </c:pt>
                <c:pt idx="4">
                  <c:v>0.12278761061946901</c:v>
                </c:pt>
                <c:pt idx="5">
                  <c:v>7.9962073324905208E-2</c:v>
                </c:pt>
                <c:pt idx="6">
                  <c:v>6.8742098609355262E-2</c:v>
                </c:pt>
                <c:pt idx="7">
                  <c:v>9.9715549936788911E-2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800">
          <a:latin typeface="Verdana" pitchFamily="34" charset="0"/>
        </a:defRPr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"/>
          <c:y val="0.23125000000000001"/>
          <c:w val="0.49268292682926879"/>
          <c:h val="0.63125000000000042"/>
        </c:manualLayout>
      </c:layout>
      <c:pieChart>
        <c:varyColors val="1"/>
        <c:ser>
          <c:idx val="0"/>
          <c:order val="0"/>
          <c:explosion val="1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C000">
                  <a:alpha val="75000"/>
                </a:srgbClr>
              </a:solidFill>
            </c:spPr>
          </c:dPt>
          <c:dPt>
            <c:idx val="5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8.8105726872246826E-3"/>
                  <c:y val="1.25000000000000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1"/>
              <c:layout>
                <c:manualLayout>
                  <c:x val="8.8105726872246826E-3"/>
                  <c:y val="-1.25000000000000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2"/>
              <c:layout>
                <c:manualLayout>
                  <c:x val="8.8105726872246826E-3"/>
                  <c:y val="1.25000000000000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3"/>
              <c:layout>
                <c:manualLayout>
                  <c:x val="2.3494860499265691E-2"/>
                  <c:y val="1.25000000000000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4"/>
              <c:layout>
                <c:manualLayout>
                  <c:x val="1.4684287812041116E-2"/>
                  <c:y val="2.083333333333336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dLbl>
              <c:idx val="5"/>
              <c:layout>
                <c:manualLayout>
                  <c:x val="0.19970631424375918"/>
                  <c:y val="-0.1416666666666666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Val val="1"/>
              <c:showCatName val="1"/>
              <c:separator> </c:separator>
            </c:dLbl>
            <c:spPr>
              <a:noFill/>
              <a:ln w="25400">
                <a:noFill/>
              </a:ln>
            </c:spPr>
            <c:dLblPos val="outEnd"/>
            <c:showVal val="1"/>
            <c:showCatName val="1"/>
            <c:separator> </c:separator>
            <c:showLeaderLines val="1"/>
          </c:dLbls>
          <c:cat>
            <c:strRef>
              <c:f>'до 26 серий'!$A$2:$A$7</c:f>
              <c:strCache>
                <c:ptCount val="6"/>
                <c:pt idx="0">
                  <c:v>Форвард Фильм</c:v>
                </c:pt>
                <c:pt idx="1">
                  <c:v>Леан-М</c:v>
                </c:pt>
                <c:pt idx="2">
                  <c:v>Феникс Фильм</c:v>
                </c:pt>
                <c:pt idx="3">
                  <c:v>Пирамида</c:v>
                </c:pt>
                <c:pt idx="4">
                  <c:v>ЦПШ</c:v>
                </c:pt>
                <c:pt idx="5">
                  <c:v>Остальные</c:v>
                </c:pt>
              </c:strCache>
            </c:strRef>
          </c:cat>
          <c:val>
            <c:numRef>
              <c:f>'до 26 серий'!$G$2:$G$7</c:f>
              <c:numCache>
                <c:formatCode>0%</c:formatCode>
                <c:ptCount val="6"/>
                <c:pt idx="0">
                  <c:v>0.16272189349112431</c:v>
                </c:pt>
                <c:pt idx="1">
                  <c:v>7.1005917159763343E-2</c:v>
                </c:pt>
                <c:pt idx="2">
                  <c:v>5.3254437869822494E-2</c:v>
                </c:pt>
                <c:pt idx="3">
                  <c:v>4.8816568047337312E-2</c:v>
                </c:pt>
                <c:pt idx="4">
                  <c:v>4.6597633136094711E-2</c:v>
                </c:pt>
                <c:pt idx="5">
                  <c:v>0.61760355029585823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800">
          <a:latin typeface="Verdana" pitchFamily="34" charset="0"/>
        </a:defRPr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7714426181725326"/>
          <c:y val="0.1888200716124542"/>
          <c:w val="0.64133659590578906"/>
          <c:h val="0.67792407738170157"/>
        </c:manualLayout>
      </c:layout>
      <c:barChart>
        <c:barDir val="col"/>
        <c:grouping val="clustered"/>
        <c:ser>
          <c:idx val="1"/>
          <c:order val="0"/>
          <c:spPr>
            <a:solidFill>
              <a:srgbClr val="FFC000">
                <a:alpha val="55000"/>
              </a:srgbClr>
            </a:solidFill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'anime invest'!$A$29:$D$29</c:f>
              <c:numCache>
                <c:formatCode>General</c:formatCode>
                <c:ptCount val="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</c:numCache>
            </c:numRef>
          </c:cat>
          <c:val>
            <c:numRef>
              <c:f>'anime invest'!$A$30:$D$30</c:f>
              <c:numCache>
                <c:formatCode>#,##0</c:formatCode>
                <c:ptCount val="4"/>
                <c:pt idx="0">
                  <c:v>165000000</c:v>
                </c:pt>
                <c:pt idx="1">
                  <c:v>335000000</c:v>
                </c:pt>
                <c:pt idx="2">
                  <c:v>345000000</c:v>
                </c:pt>
                <c:pt idx="3">
                  <c:v>90000000</c:v>
                </c:pt>
              </c:numCache>
            </c:numRef>
          </c:val>
        </c:ser>
        <c:axId val="70611712"/>
        <c:axId val="70613248"/>
      </c:barChart>
      <c:catAx>
        <c:axId val="7061171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70613248"/>
        <c:crosses val="autoZero"/>
        <c:auto val="1"/>
        <c:lblAlgn val="ctr"/>
        <c:lblOffset val="100"/>
      </c:catAx>
      <c:valAx>
        <c:axId val="70613248"/>
        <c:scaling>
          <c:orientation val="minMax"/>
        </c:scaling>
        <c:delete val="1"/>
        <c:axPos val="l"/>
        <c:numFmt formatCode="#,##0" sourceLinked="1"/>
        <c:tickLblPos val="nextTo"/>
        <c:crossAx val="7061171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 pitchFamily="34" charset="0"/>
          <a:ea typeface="Calibri"/>
          <a:cs typeface="Calibri"/>
        </a:defRPr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30392041068395897"/>
          <c:y val="0.16124927716794488"/>
          <c:w val="0.43798209047398506"/>
          <c:h val="0.6336763929403012"/>
        </c:manualLayout>
      </c:layout>
      <c:pieChart>
        <c:varyColors val="1"/>
        <c:ser>
          <c:idx val="0"/>
          <c:order val="0"/>
          <c:explosion val="1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C000">
                  <a:alpha val="75000"/>
                </a:srgbClr>
              </a:solidFill>
            </c:spPr>
          </c:dPt>
          <c:dPt>
            <c:idx val="5"/>
            <c:spPr>
              <a:solidFill>
                <a:srgbClr val="FFC000">
                  <a:alpha val="55000"/>
                </a:srgbClr>
              </a:solidFill>
            </c:spPr>
          </c:dPt>
          <c:dPt>
            <c:idx val="6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7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8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9"/>
            <c:spPr>
              <a:solidFill>
                <a:srgbClr val="C00000"/>
              </a:solidFill>
            </c:spPr>
          </c:dPt>
          <c:dPt>
            <c:idx val="10"/>
            <c:spPr>
              <a:solidFill>
                <a:srgbClr val="C00000">
                  <a:alpha val="75000"/>
                </a:srgbClr>
              </a:solidFill>
            </c:spPr>
          </c:dPt>
          <c:dPt>
            <c:idx val="11"/>
            <c:spPr>
              <a:solidFill>
                <a:srgbClr val="C00000">
                  <a:alpha val="55000"/>
                </a:srgbClr>
              </a:solidFill>
            </c:spPr>
          </c:dPt>
          <c:dPt>
            <c:idx val="12"/>
            <c:spPr>
              <a:solidFill>
                <a:srgbClr val="3F1E03"/>
              </a:solidFill>
            </c:spPr>
          </c:dPt>
          <c:dLbls>
            <c:dLbl>
              <c:idx val="0"/>
              <c:layout>
                <c:manualLayout>
                  <c:x val="2.2058823529411856E-2"/>
                  <c:y val="0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1"/>
              <c:layout>
                <c:manualLayout>
                  <c:x val="2.9411571715300292E-2"/>
                  <c:y val="-1.0638300842771219E-2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2"/>
              <c:layout>
                <c:manualLayout>
                  <c:x val="1.9607843137254902E-2"/>
                  <c:y val="-1.063830084277128E-2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3"/>
              <c:layout>
                <c:manualLayout>
                  <c:x val="1.4705882352941266E-2"/>
                  <c:y val="7.092200561847479E-3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4"/>
              <c:layout>
                <c:manualLayout>
                  <c:x val="3.1862745098039241E-2"/>
                  <c:y val="2.482270196646618E-2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2.9411764705882353E-2"/>
                  <c:y val="3.19149025283137E-2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6"/>
              <c:layout>
                <c:manualLayout>
                  <c:x val="-3.4313725490196102E-2"/>
                  <c:y val="0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7"/>
              <c:layout>
                <c:manualLayout>
                  <c:x val="-2.6960784313725478E-2"/>
                  <c:y val="3.5461002809237412E-3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8"/>
              <c:layout>
                <c:manualLayout>
                  <c:x val="-1.4705882352941176E-2"/>
                  <c:y val="-6.5011087469972068E-17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9"/>
              <c:layout>
                <c:manualLayout>
                  <c:x val="-2.9411764705882353E-2"/>
                  <c:y val="6.5011087469972068E-17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10"/>
              <c:layout>
                <c:manualLayout>
                  <c:x val="-3.6764705882352942E-2"/>
                  <c:y val="0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11"/>
              <c:layout>
                <c:manualLayout>
                  <c:x val="-1.7156862745098041E-2"/>
                  <c:y val="-3.19149025283137E-2"/>
                </c:manualLayout>
              </c:layout>
              <c:dLblPos val="bestFit"/>
              <c:showVal val="1"/>
              <c:showCatName val="1"/>
              <c:separator> </c:separator>
            </c:dLbl>
            <c:dLbl>
              <c:idx val="12"/>
              <c:layout>
                <c:manualLayout>
                  <c:x val="-2.4509803921568631E-2"/>
                  <c:y val="-1.0638580063265788E-2"/>
                </c:manualLayout>
              </c:layout>
              <c:dLblPos val="bestFit"/>
              <c:showVal val="1"/>
              <c:showCatName val="1"/>
              <c:separator> </c:separator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Verdana" pitchFamily="34" charset="0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Val val="1"/>
            <c:showCatName val="1"/>
            <c:separator> </c:separator>
            <c:showLeaderLines val="1"/>
          </c:dLbls>
          <c:cat>
            <c:strRef>
              <c:f>'C:\Users\Kimmi\Desktop\Обсерватория\[Копия таблица с фильмами.xlsx]Лист3'!$A$1:$A$13</c:f>
              <c:strCache>
                <c:ptCount val="13"/>
                <c:pt idx="0">
                  <c:v>Германия</c:v>
                </c:pt>
                <c:pt idx="1">
                  <c:v>Франция</c:v>
                </c:pt>
                <c:pt idx="2">
                  <c:v>Украина</c:v>
                </c:pt>
                <c:pt idx="3">
                  <c:v>Казахстан</c:v>
                </c:pt>
                <c:pt idx="4">
                  <c:v>Италия</c:v>
                </c:pt>
                <c:pt idx="5">
                  <c:v>США</c:v>
                </c:pt>
                <c:pt idx="6">
                  <c:v>Азербайджан</c:v>
                </c:pt>
                <c:pt idx="7">
                  <c:v>Швейцария</c:v>
                </c:pt>
                <c:pt idx="8">
                  <c:v>Финляндия</c:v>
                </c:pt>
                <c:pt idx="9">
                  <c:v>Нидерланды</c:v>
                </c:pt>
                <c:pt idx="10">
                  <c:v>Великобритания</c:v>
                </c:pt>
                <c:pt idx="11">
                  <c:v>Монголия</c:v>
                </c:pt>
                <c:pt idx="12">
                  <c:v>Другие</c:v>
                </c:pt>
              </c:strCache>
            </c:strRef>
          </c:cat>
          <c:val>
            <c:numRef>
              <c:f>'C:\Users\Kimmi\Desktop\Обсерватория\[Копия таблица с фильмами.xlsx]Лист3'!$B$1:$B$13</c:f>
              <c:numCache>
                <c:formatCode>General</c:formatCode>
                <c:ptCount val="13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10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r>
              <a:rPr lang="ru-RU"/>
              <a:t>Динамика объема рынка услуг монтажно-тонировочного периода  в России, млрд руб. </a:t>
            </a:r>
          </a:p>
        </c:rich>
      </c:tx>
      <c:layout>
        <c:manualLayout>
          <c:xMode val="edge"/>
          <c:yMode val="edge"/>
          <c:x val="0.11320754716981132"/>
          <c:y val="3.663003663003663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1.7070979335130281E-2"/>
          <c:y val="0.24908501821887646"/>
          <c:w val="0.95148247978436595"/>
          <c:h val="0.54578949815954925"/>
        </c:manualLayout>
      </c:layout>
      <c:barChart>
        <c:barDir val="col"/>
        <c:grouping val="stacked"/>
        <c:ser>
          <c:idx val="0"/>
          <c:order val="0"/>
          <c:tx>
            <c:strRef>
              <c:f>'по аренде и постпродакшну'!$G$2</c:f>
              <c:strCache>
                <c:ptCount val="1"/>
                <c:pt idx="0">
                  <c:v>кинопроизводство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'по аренде и постпродакшну'!$A$3:$A$5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'по аренде и постпродакшну'!$G$3:$G$5</c:f>
              <c:numCache>
                <c:formatCode>General</c:formatCode>
                <c:ptCount val="3"/>
                <c:pt idx="0">
                  <c:v>0.75000000000000011</c:v>
                </c:pt>
                <c:pt idx="1">
                  <c:v>1.1499999999999997</c:v>
                </c:pt>
                <c:pt idx="2">
                  <c:v>1.42</c:v>
                </c:pt>
              </c:numCache>
            </c:numRef>
          </c:val>
        </c:ser>
        <c:ser>
          <c:idx val="1"/>
          <c:order val="1"/>
          <c:tx>
            <c:strRef>
              <c:f>'по аренде и постпродакшну'!$H$2</c:f>
              <c:strCache>
                <c:ptCount val="1"/>
                <c:pt idx="0">
                  <c:v>телепроизводство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endParaRPr lang="ru-RU"/>
              </a:p>
            </c:txPr>
            <c:showVal val="1"/>
          </c:dLbls>
          <c:cat>
            <c:numRef>
              <c:f>'по аренде и постпродакшну'!$A$3:$A$5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'по аренде и постпродакшну'!$H$3:$H$5</c:f>
              <c:numCache>
                <c:formatCode>General</c:formatCode>
                <c:ptCount val="3"/>
                <c:pt idx="0">
                  <c:v>0.29000000000000004</c:v>
                </c:pt>
                <c:pt idx="1">
                  <c:v>0.66000000000000014</c:v>
                </c:pt>
                <c:pt idx="2">
                  <c:v>0.73000000000000009</c:v>
                </c:pt>
              </c:numCache>
            </c:numRef>
          </c:val>
        </c:ser>
        <c:overlap val="100"/>
        <c:axId val="71948160"/>
        <c:axId val="71949696"/>
      </c:barChart>
      <c:catAx>
        <c:axId val="7194816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/>
                <a:ea typeface="Verdana"/>
                <a:cs typeface="Verdana"/>
              </a:defRPr>
            </a:pPr>
            <a:endParaRPr lang="ru-RU"/>
          </a:p>
        </c:txPr>
        <c:crossAx val="71949696"/>
        <c:crosses val="autoZero"/>
        <c:auto val="1"/>
        <c:lblAlgn val="ctr"/>
        <c:lblOffset val="100"/>
      </c:catAx>
      <c:valAx>
        <c:axId val="71949696"/>
        <c:scaling>
          <c:orientation val="minMax"/>
        </c:scaling>
        <c:delete val="1"/>
        <c:axPos val="l"/>
        <c:numFmt formatCode="General" sourceLinked="1"/>
        <c:tickLblPos val="nextTo"/>
        <c:crossAx val="719481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3477088948787078E-2"/>
          <c:y val="0.24175901089286944"/>
          <c:w val="0.46091644204851751"/>
          <c:h val="0.19047695961081787"/>
        </c:manualLayout>
      </c:layout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Verdana"/>
              <a:ea typeface="Verdana"/>
              <a:cs typeface="Verdana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Verdana"/>
          <a:ea typeface="Verdana"/>
          <a:cs typeface="Verdana"/>
        </a:defRPr>
      </a:pPr>
      <a:endParaRPr lang="ru-RU"/>
    </a:p>
  </c:txPr>
  <c:externalData r:id="rId1"/>
  <c:userShapes r:id="rId2"/>
</c:chartSpac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0.02083</cdr:x>
      <cdr:y>0.03472</cdr:y>
    </cdr:from>
    <cdr:to>
      <cdr:x>1</cdr:x>
      <cdr:y>0.13208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877" y="131457"/>
          <a:ext cx="6715171" cy="368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dirty="0">
              <a:solidFill>
                <a:srgbClr val="0099CC"/>
              </a:solidFill>
              <a:latin typeface="Verdana" pitchFamily="34" charset="0"/>
              <a:ea typeface="+mn-ea"/>
              <a:cs typeface="+mn-cs"/>
            </a:rPr>
            <a:t>Распределение инвестиций по секторам рынка киноиндустрии</a:t>
          </a:r>
          <a:endParaRPr lang="ru-RU" sz="1400" b="1" dirty="0">
            <a:solidFill>
              <a:srgbClr val="0099CC"/>
            </a:solidFill>
            <a:latin typeface="Verdana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0.01984</cdr:y>
    </cdr:from>
    <cdr:to>
      <cdr:x>1</cdr:x>
      <cdr:y>0.10656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1438"/>
          <a:ext cx="7929618" cy="3122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rgbClr val="0099CC"/>
              </a:solidFill>
              <a:latin typeface="Verdana" pitchFamily="34" charset="0"/>
            </a:rPr>
            <a:t>Распределение инвестиций в производство телефильмов и </a:t>
          </a:r>
          <a:r>
            <a:rPr lang="ru-RU" sz="1800" kern="1200" dirty="0" smtClean="0">
              <a:solidFill>
                <a:srgbClr val="0099CC"/>
              </a:solidFill>
              <a:latin typeface="Verdana" pitchFamily="34" charset="0"/>
            </a:rPr>
            <a:t>телесериалов</a:t>
          </a:r>
          <a:r>
            <a:rPr lang="ru-RU" sz="1200" b="1" dirty="0" smtClean="0">
              <a:latin typeface="Verdana" pitchFamily="34" charset="0"/>
            </a:rPr>
            <a:t>, </a:t>
          </a:r>
          <a:r>
            <a:rPr lang="ru-RU" sz="1200" b="1" dirty="0">
              <a:latin typeface="Verdana" pitchFamily="34" charset="0"/>
            </a:rPr>
            <a:t>тыс. руб.</a:t>
          </a:r>
          <a:endParaRPr lang="ru-RU" sz="1200" dirty="0">
            <a:latin typeface="Verdana" pitchFamily="34" charset="0"/>
          </a:endParaRPr>
        </a:p>
        <a:p xmlns:a="http://schemas.openxmlformats.org/drawingml/2006/main">
          <a:pPr algn="ctr"/>
          <a:endParaRPr lang="ru-RU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0.00445</cdr:x>
      <cdr:y>0.00672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0.00445</cdr:x>
      <cdr:y>0.00672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0.02632</cdr:y>
    </cdr:from>
    <cdr:to>
      <cdr:x>0.98333</cdr:x>
      <cdr:y>0.13417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0" y="70071"/>
          <a:ext cx="4214842" cy="2871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1" dirty="0">
              <a:latin typeface="Verdana" pitchFamily="34" charset="0"/>
            </a:rPr>
            <a:t>Рыночные</a:t>
          </a:r>
          <a:r>
            <a:rPr lang="ru-RU" sz="900" b="1" baseline="0" dirty="0">
              <a:latin typeface="Verdana" pitchFamily="34" charset="0"/>
            </a:rPr>
            <a:t> доли п</a:t>
          </a:r>
          <a:r>
            <a:rPr lang="ru-RU" sz="900" b="1" dirty="0">
              <a:latin typeface="Verdana" pitchFamily="34" charset="0"/>
            </a:rPr>
            <a:t>роизводителей </a:t>
          </a:r>
          <a:r>
            <a:rPr lang="ru-RU" sz="900" b="1" dirty="0" smtClean="0">
              <a:latin typeface="Verdana" pitchFamily="34" charset="0"/>
            </a:rPr>
            <a:t>длинных</a:t>
          </a:r>
          <a:r>
            <a:rPr lang="ru-RU" sz="900" b="1" baseline="0" dirty="0" smtClean="0">
              <a:latin typeface="Verdana" pitchFamily="34" charset="0"/>
            </a:rPr>
            <a:t> </a:t>
          </a:r>
          <a:r>
            <a:rPr lang="ru-RU" sz="900" b="1" dirty="0">
              <a:latin typeface="Verdana" pitchFamily="34" charset="0"/>
            </a:rPr>
            <a:t>телесериалов</a:t>
          </a:r>
          <a:endParaRPr lang="ru-RU" sz="900" dirty="0">
            <a:latin typeface="Verdana" pitchFamily="34" charset="0"/>
          </a:endParaRP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0.03448</cdr:x>
      <cdr:y>0.02778</cdr:y>
    </cdr:from>
    <cdr:to>
      <cdr:x>1</cdr:x>
      <cdr:y>0.20072</cdr:y>
    </cdr:to>
    <cdr:sp macro="" textlink="">
      <cdr:nvSpPr>
        <cdr:cNvPr id="420865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7655" y="71438"/>
          <a:ext cx="4414345" cy="4447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900" b="1" i="0" u="none" strike="noStrike" baseline="0" dirty="0">
              <a:solidFill>
                <a:srgbClr val="000000"/>
              </a:solidFill>
              <a:latin typeface="Verdana"/>
              <a:ea typeface="Verdana"/>
              <a:cs typeface="Verdana"/>
            </a:rPr>
            <a:t>Рыночные доли производителей  коротких телесериалов</a:t>
          </a:r>
          <a:endParaRPr lang="ru-RU" sz="900" b="0" i="0" u="none" strike="noStrike" baseline="0" dirty="0">
            <a:solidFill>
              <a:srgbClr val="000000"/>
            </a:solidFill>
            <a:latin typeface="Verdana"/>
            <a:ea typeface="Verdana"/>
            <a:cs typeface="Verdana"/>
          </a:endParaRPr>
        </a:p>
        <a:p xmlns:a="http://schemas.openxmlformats.org/drawingml/2006/main">
          <a:pPr algn="ctr" rtl="0">
            <a:defRPr sz="1000"/>
          </a:pPr>
          <a:endParaRPr lang="ru-RU" sz="800" b="0" i="0" u="none" strike="noStrike" baseline="0" dirty="0">
            <a:solidFill>
              <a:srgbClr val="000000"/>
            </a:solidFill>
            <a:latin typeface="Verdana"/>
            <a:ea typeface="Verdana"/>
            <a:cs typeface="Verdana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0.02954</cdr:y>
    </cdr:from>
    <cdr:to>
      <cdr:x>1</cdr:x>
      <cdr:y>0.18439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88068"/>
          <a:ext cx="7643865" cy="4616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200" b="1" dirty="0">
              <a:latin typeface="Verdana" pitchFamily="34" charset="0"/>
            </a:rPr>
            <a:t>Объем  инвестиций в производство</a:t>
          </a:r>
          <a:r>
            <a:rPr lang="ru-RU" sz="1200" b="1" baseline="0" dirty="0">
              <a:latin typeface="Verdana" pitchFamily="34" charset="0"/>
            </a:rPr>
            <a:t> полнометражных  </a:t>
          </a:r>
          <a:r>
            <a:rPr lang="ru-RU" sz="1200" b="1" baseline="0" dirty="0" smtClean="0">
              <a:latin typeface="Verdana" pitchFamily="34" charset="0"/>
            </a:rPr>
            <a:t>анимационных </a:t>
          </a:r>
          <a:r>
            <a:rPr lang="ru-RU" sz="1200" b="1" baseline="0" dirty="0">
              <a:latin typeface="Verdana" pitchFamily="34" charset="0"/>
            </a:rPr>
            <a:t>фильмов вышедших в </a:t>
          </a:r>
          <a:r>
            <a:rPr lang="ru-RU" sz="1200" b="1" baseline="0" dirty="0" smtClean="0">
              <a:latin typeface="Verdana" pitchFamily="34" charset="0"/>
            </a:rPr>
            <a:t>кинопрокат</a:t>
          </a:r>
          <a:endParaRPr lang="ru-RU" sz="1200" b="1" dirty="0">
            <a:latin typeface="Verdana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0.11896</cdr:x>
      <cdr:y>0.03274</cdr:y>
    </cdr:from>
    <cdr:to>
      <cdr:x>0.97955</cdr:x>
      <cdr:y>0.09821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9600" y="104775"/>
          <a:ext cx="44100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0.01115</cdr:x>
      <cdr:y>0.02976</cdr:y>
    </cdr:from>
    <cdr:to>
      <cdr:x>1</cdr:x>
      <cdr:y>0.09947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3636" y="106866"/>
          <a:ext cx="7417354" cy="250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dirty="0">
              <a:latin typeface="Verdana" pitchFamily="34" charset="0"/>
              <a:ea typeface="+mn-ea"/>
              <a:cs typeface="+mn-cs"/>
            </a:rPr>
            <a:t>Участие зарубежных стран  в проектах совместного кинопроизводства с 2006 года</a:t>
          </a:r>
          <a:endParaRPr lang="ru-RU" sz="1200" dirty="0">
            <a:latin typeface="Verdana" pitchFamily="34" charset="0"/>
            <a:ea typeface="+mn-ea"/>
            <a:cs typeface="+mn-cs"/>
          </a:endParaRP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0.01344</cdr:x>
      <cdr:y>0.90154</cdr:y>
    </cdr:from>
    <cdr:to>
      <cdr:x>0.98656</cdr:x>
      <cdr:y>0.9673</cdr:y>
    </cdr:to>
    <cdr:sp macro="" textlink="">
      <cdr:nvSpPr>
        <cdr:cNvPr id="1044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2356060"/>
          <a:ext cx="3448050" cy="1716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18288" rIns="27432" bIns="18288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800" b="0" i="1" strike="noStrike">
              <a:solidFill>
                <a:srgbClr val="000000"/>
              </a:solidFill>
              <a:latin typeface="Verdana"/>
            </a:rPr>
            <a:t>Источник:Министерство культуры РФ, данные компаний, РФилмс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0.01359</cdr:x>
      <cdr:y>0.9154</cdr:y>
    </cdr:from>
    <cdr:to>
      <cdr:x>0.98641</cdr:x>
      <cdr:y>0.98162</cdr:y>
    </cdr:to>
    <cdr:sp macro="" textlink="">
      <cdr:nvSpPr>
        <cdr:cNvPr id="1034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800" y="2374781"/>
          <a:ext cx="3409950" cy="1715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18288" rIns="27432" bIns="18288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800" b="0" i="1" strike="noStrike">
              <a:solidFill>
                <a:srgbClr val="000000"/>
              </a:solidFill>
              <a:latin typeface="Verdana"/>
            </a:rPr>
            <a:t>Источник:Министерство культуры РФ, данные компаний, РФилмс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0.02425</cdr:x>
      <cdr:y>0.9083</cdr:y>
    </cdr:from>
    <cdr:to>
      <cdr:x>0.98795</cdr:x>
      <cdr:y>0.97402</cdr:y>
    </cdr:to>
    <cdr:sp macro="" textlink="">
      <cdr:nvSpPr>
        <cdr:cNvPr id="100355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9020" y="2339086"/>
          <a:ext cx="3809405" cy="1690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18288" rIns="27432" bIns="18288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800" b="0" i="1" strike="noStrike">
              <a:solidFill>
                <a:srgbClr val="000000"/>
              </a:solidFill>
              <a:latin typeface="Verdana"/>
            </a:rPr>
            <a:t>Источник:Министерство культуры РФ, данные компаний, РФилмс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32ABC-3E0A-4BF5-BBAF-8AD7C30E14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4547E-710C-42C5-B84F-2B63F1F92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59163-FA98-41F7-B3A7-A4316512F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42110-6AA2-4228-BE16-C768E98D1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02231-8894-4499-8BF5-6415B2D82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B30F5-A4ED-460A-BB2A-6EB3B670F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9BDE2-CB4F-43DB-9420-95816766F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87EE5-6672-46D2-A957-FE183E72E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8ADDE-6FAC-4336-B13C-73BB123E2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F383-AE63-4A9C-A966-00F04EDADA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73795-F1BD-4B62-BE84-3C9AD73E8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5CCF4AB-E74C-40B3-97A0-276170F6A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chart" Target="../charts/chart8.x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.jpeg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image" Target="../media/image2.jpeg"/><Relationship Id="rId7" Type="http://schemas.openxmlformats.org/officeDocument/2006/relationships/chart" Target="../charts/chart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chart" Target="../charts/chart9.x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chart" Target="../charts/chart12.xml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4.bin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15.bin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hyperlink" Target="http://www.obs.coe.int/" TargetMode="External"/><Relationship Id="rId5" Type="http://schemas.openxmlformats.org/officeDocument/2006/relationships/oleObject" Target="../embeddings/oleObject16.bin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jpeg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1.x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chart" Target="../charts/chart2.x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chart" Target="../charts/chart3.x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image" Target="../media/image2.jpeg"/><Relationship Id="rId7" Type="http://schemas.openxmlformats.org/officeDocument/2006/relationships/chart" Target="../charts/chart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chart" Target="../charts/chart4.x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chart" Target="../charts/chart7.x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9.bin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35375" y="2130425"/>
            <a:ext cx="4822825" cy="14700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99CC"/>
                </a:solidFill>
                <a:latin typeface="Verdana" pitchFamily="34" charset="0"/>
              </a:rPr>
              <a:t>Киноиндустрия </a:t>
            </a:r>
            <a:br>
              <a:rPr lang="ru-RU" sz="3200" b="1" smtClean="0">
                <a:solidFill>
                  <a:srgbClr val="0099CC"/>
                </a:solidFill>
                <a:latin typeface="Verdana" pitchFamily="34" charset="0"/>
              </a:rPr>
            </a:br>
            <a:r>
              <a:rPr lang="ru-RU" sz="3200" b="1" smtClean="0">
                <a:solidFill>
                  <a:srgbClr val="0099CC"/>
                </a:solidFill>
                <a:latin typeface="Verdana" pitchFamily="34" charset="0"/>
              </a:rPr>
              <a:t>Российской Федерации</a:t>
            </a:r>
            <a:r>
              <a:rPr lang="en-US" sz="3200" b="1" smtClean="0">
                <a:solidFill>
                  <a:srgbClr val="0099CC"/>
                </a:solidFill>
                <a:latin typeface="Verdana" pitchFamily="34" charset="0"/>
              </a:rPr>
              <a:t/>
            </a:r>
            <a:br>
              <a:rPr lang="en-US" sz="3200" b="1" smtClean="0">
                <a:solidFill>
                  <a:srgbClr val="0099CC"/>
                </a:solidFill>
                <a:latin typeface="Verdana" pitchFamily="34" charset="0"/>
              </a:rPr>
            </a:br>
            <a:r>
              <a:rPr lang="en-US" sz="3200" b="1" smtClean="0">
                <a:solidFill>
                  <a:srgbClr val="0099CC"/>
                </a:solidFill>
                <a:latin typeface="Verdana" pitchFamily="34" charset="0"/>
              </a:rPr>
              <a:t/>
            </a:r>
            <a:br>
              <a:rPr lang="en-US" sz="3200" b="1" smtClean="0">
                <a:solidFill>
                  <a:srgbClr val="0099CC"/>
                </a:solidFill>
                <a:latin typeface="Verdana" pitchFamily="34" charset="0"/>
              </a:rPr>
            </a:br>
            <a:r>
              <a:rPr lang="en-US" sz="3200" b="1" smtClean="0">
                <a:solidFill>
                  <a:srgbClr val="0099CC"/>
                </a:solidFill>
                <a:latin typeface="Verdana" pitchFamily="34" charset="0"/>
              </a:rPr>
              <a:t>The Film Industry in the Federation of Russia </a:t>
            </a:r>
            <a:endParaRPr lang="ru-RU" sz="3200" b="1" smtClean="0">
              <a:solidFill>
                <a:srgbClr val="0099CC"/>
              </a:solidFill>
              <a:latin typeface="Verdana" pitchFamily="34" charset="0"/>
            </a:endParaRPr>
          </a:p>
        </p:txBody>
      </p:sp>
      <p:sp>
        <p:nvSpPr>
          <p:cNvPr id="1028" name="Line 9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pic>
        <p:nvPicPr>
          <p:cNvPr id="1030" name="Picture 11" descr="RFilms_logo(1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5949950"/>
            <a:ext cx="1760538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2" descr="obs_logo_cya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5692775"/>
            <a:ext cx="224948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5" descr="Book_v01_i09Cov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1125538"/>
            <a:ext cx="2994025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6804025" y="6054725"/>
          <a:ext cx="2106613" cy="576263"/>
        </p:xfrm>
        <a:graphic>
          <a:graphicData uri="http://schemas.openxmlformats.org/presentationml/2006/ole">
            <p:oleObj spid="_x0000_s1026" name="CorelDRAW" r:id="rId6" imgW="4848120" imgH="1324080" progId="CorelDraw.Graphic.11">
              <p:embed/>
            </p:oleObj>
          </a:graphicData>
        </a:graphic>
      </p:graphicFrame>
      <p:sp>
        <p:nvSpPr>
          <p:cNvPr id="1033" name="Line 17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Line 18"/>
          <p:cNvSpPr>
            <a:spLocks noChangeShapeType="1"/>
          </p:cNvSpPr>
          <p:nvPr/>
        </p:nvSpPr>
        <p:spPr bwMode="auto">
          <a:xfrm>
            <a:off x="3851275" y="2924175"/>
            <a:ext cx="4465638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2844" y="6072206"/>
            <a:ext cx="8785225" cy="549275"/>
            <a:chOff x="158" y="3974"/>
            <a:chExt cx="5444" cy="346"/>
          </a:xfrm>
        </p:grpSpPr>
        <p:sp>
          <p:nvSpPr>
            <p:cNvPr id="10247" name="Rectangle 9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248" name="Picture 10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11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0242" name="Object 12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36866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13" name="Прямоугольник 12"/>
          <p:cNvSpPr/>
          <p:nvPr/>
        </p:nvSpPr>
        <p:spPr>
          <a:xfrm>
            <a:off x="3714744" y="500042"/>
            <a:ext cx="1766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solidFill>
                  <a:srgbClr val="0099CC"/>
                </a:solidFill>
                <a:latin typeface="Verdana" pitchFamily="34" charset="0"/>
              </a:rPr>
              <a:t>Копродукция</a:t>
            </a:r>
            <a:endParaRPr lang="ru-RU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57158" y="4429132"/>
          <a:ext cx="8501121" cy="1476384"/>
        </p:xfrm>
        <a:graphic>
          <a:graphicData uri="http://schemas.openxmlformats.org/drawingml/2006/table">
            <a:tbl>
              <a:tblPr/>
              <a:tblGrid>
                <a:gridCol w="4714908"/>
                <a:gridCol w="857256"/>
                <a:gridCol w="928694"/>
                <a:gridCol w="785818"/>
                <a:gridCol w="1214445"/>
              </a:tblGrid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Показатели</a:t>
                      </a:r>
                      <a:endParaRPr lang="ru-RU" sz="1200" i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2006</a:t>
                      </a:r>
                      <a:endParaRPr lang="ru-RU" sz="1200" i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2007</a:t>
                      </a:r>
                      <a:endParaRPr lang="ru-RU" sz="1200" i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2008</a:t>
                      </a:r>
                      <a:endParaRPr lang="ru-RU" sz="1200" i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01.07.2009</a:t>
                      </a:r>
                      <a:endParaRPr lang="ru-RU" sz="1200" i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976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Количество фильмов, в том числе: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миноритарное</a:t>
                      </a:r>
                      <a:r>
                        <a:rPr lang="ru-RU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участие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мажоритарное участие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Объем государственной поддержки (млн руб.)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64</a:t>
                      </a:r>
                      <a:endParaRPr lang="ru-RU" sz="1200" i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84</a:t>
                      </a:r>
                      <a:endParaRPr lang="ru-RU" sz="1200" i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i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211</a:t>
                      </a:r>
                      <a:endParaRPr lang="ru-RU" sz="1200" i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785918" y="4071942"/>
            <a:ext cx="5072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Показатели проектов совместного кинопроизводства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0" name="Диаграмма 19"/>
          <p:cNvGraphicFramePr>
            <a:graphicFrameLocks/>
          </p:cNvGraphicFramePr>
          <p:nvPr/>
        </p:nvGraphicFramePr>
        <p:xfrm>
          <a:off x="0" y="785794"/>
          <a:ext cx="8929718" cy="359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6150" name="Picture 6" descr="1_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541338"/>
            <a:ext cx="4084638" cy="577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 descr="1_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7900" y="541338"/>
            <a:ext cx="4084638" cy="577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214282" y="4286256"/>
            <a:ext cx="4105275" cy="1800225"/>
          </a:xfrm>
          <a:prstGeom prst="ellipse">
            <a:avLst/>
          </a:prstGeom>
          <a:solidFill>
            <a:srgbClr val="0099CC">
              <a:alpha val="14902"/>
            </a:srgbClr>
          </a:solidFill>
          <a:ln w="28575">
            <a:solidFill>
              <a:srgbClr val="0099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53" name="Group 9"/>
          <p:cNvGrpSpPr>
            <a:grpSpLocks/>
          </p:cNvGrpSpPr>
          <p:nvPr/>
        </p:nvGrpSpPr>
        <p:grpSpPr bwMode="auto">
          <a:xfrm>
            <a:off x="250825" y="6308725"/>
            <a:ext cx="8785225" cy="549275"/>
            <a:chOff x="158" y="3974"/>
            <a:chExt cx="5444" cy="346"/>
          </a:xfrm>
        </p:grpSpPr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155" name="Picture 11" descr="RFilms_logo(12)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12" descr="obs_logo_cyan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6146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6146" name="CorelDRAW" r:id="rId7" imgW="4848120" imgH="1324080" progId="CorelDraw.Graphic.11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2844" y="6072206"/>
            <a:ext cx="8785225" cy="549275"/>
            <a:chOff x="158" y="3974"/>
            <a:chExt cx="5444" cy="346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9227" name="Picture 11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2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9218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41986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785786" y="3357562"/>
          <a:ext cx="3533775" cy="260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4786314" y="3286124"/>
          <a:ext cx="3495675" cy="258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/>
        </p:nvGraphicFramePr>
        <p:xfrm>
          <a:off x="714348" y="857232"/>
          <a:ext cx="3943350" cy="256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43438" y="1214422"/>
            <a:ext cx="4286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Ежегодный средний объем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кинопроизводственных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услуг                                       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2,8 млрд. руб.                                                 </a:t>
            </a:r>
          </a:p>
          <a:p>
            <a:pPr algn="ctr"/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                                      Ежегодный средний объем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телепроизводственных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услуг                      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2,4 млрд. руб.</a:t>
            </a:r>
          </a:p>
          <a:p>
            <a:pPr algn="just"/>
            <a:endParaRPr lang="ru-RU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571480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Кинопроизводственные</a:t>
            </a:r>
            <a:r>
              <a:rPr lang="ru-RU" b="1" dirty="0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возможности</a:t>
            </a:r>
            <a:endParaRPr lang="ru-RU" dirty="0">
              <a:solidFill>
                <a:srgbClr val="0099C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214282" y="6143644"/>
            <a:ext cx="8785225" cy="549275"/>
            <a:chOff x="158" y="3974"/>
            <a:chExt cx="5444" cy="346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9227" name="Picture 11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2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9218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9218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4" name="Диаграмма 13"/>
          <p:cNvGraphicFramePr>
            <a:graphicFrameLocks/>
          </p:cNvGraphicFramePr>
          <p:nvPr/>
        </p:nvGraphicFramePr>
        <p:xfrm>
          <a:off x="1214414" y="714356"/>
          <a:ext cx="671517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928662" y="3857628"/>
          <a:ext cx="7358114" cy="2177630"/>
        </p:xfrm>
        <a:graphic>
          <a:graphicData uri="http://schemas.openxmlformats.org/drawingml/2006/table">
            <a:tbl>
              <a:tblPr/>
              <a:tblGrid>
                <a:gridCol w="300589"/>
                <a:gridCol w="2940897"/>
                <a:gridCol w="2044926"/>
                <a:gridCol w="2071702"/>
              </a:tblGrid>
              <a:tr h="676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Киностудия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Доля киностудии в общем объеме российских киностудий по количеству павильонов,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Доля киностудии в общем объеме российских киностудий по павильонным площадям,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35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en-US" sz="9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343400" algn="l"/>
                        </a:tabLs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Мосфильм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15,2 %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16,0 %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en-US" sz="9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Киностудия им. Горького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5,4 %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5,0 %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en-US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Центр национального фильма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5,4 %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3,0 %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Всего государственные киностудии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35,9 %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33,4 %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«МедиаСити»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9,8 %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9,8 %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«Территория кино»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7,6 %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6,0 %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55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  <a:tab pos="449580" algn="l"/>
                        </a:tabLst>
                      </a:pPr>
                      <a:r>
                        <a:rPr lang="ru-RU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«Всемирные Русские Сети» (Москва)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7,6 %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5,6 %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«Всемирные Русские Сети» (СПб)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6,5 %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3,3 %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79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Всего частных киностудий</a:t>
                      </a: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64,1 %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66,6 %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75" marR="60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928662" y="3286124"/>
            <a:ext cx="72026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Доли рынка российских киностудий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(по количеству павильонов и </a:t>
            </a:r>
            <a:r>
              <a:rPr lang="ru-RU" sz="1400" b="1" dirty="0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размеру павильонных площадей)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14282" y="6143644"/>
            <a:ext cx="8785225" cy="549275"/>
            <a:chOff x="158" y="3974"/>
            <a:chExt cx="5444" cy="346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9227" name="Picture 11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2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9218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43010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785786" y="1142984"/>
          <a:ext cx="8001057" cy="2214576"/>
        </p:xfrm>
        <a:graphic>
          <a:graphicData uri="http://schemas.openxmlformats.org/drawingml/2006/table">
            <a:tbl>
              <a:tblPr/>
              <a:tblGrid>
                <a:gridCol w="5309113"/>
                <a:gridCol w="2691944"/>
              </a:tblGrid>
              <a:tr h="369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Киностудии и компании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Количество предоставляемых услуг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Мосфильм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Киностудия им. Горького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Ленфильм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Медиа</a:t>
                      </a:r>
                      <a:r>
                        <a:rPr lang="ru-RU" sz="12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Сити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Свердловская киностудия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ТТО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12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Cinelab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Санкт-Петербургская студия документальных фильмов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RWS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642910" y="642918"/>
            <a:ext cx="81439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Рейтинг киностудий и компаний по ассортименту предоставляемых услуг</a:t>
            </a:r>
            <a:endParaRPr lang="ru-RU" sz="1400" dirty="0">
              <a:solidFill>
                <a:srgbClr val="0099C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785786" y="4143380"/>
          <a:ext cx="8001056" cy="1828800"/>
        </p:xfrm>
        <a:graphic>
          <a:graphicData uri="http://schemas.openxmlformats.org/drawingml/2006/table">
            <a:tbl>
              <a:tblPr/>
              <a:tblGrid>
                <a:gridCol w="3290154"/>
                <a:gridCol w="2243071"/>
                <a:gridCol w="2467831"/>
              </a:tblGrid>
              <a:tr h="874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Павильоны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Средняя стоимость аренды российских павильонов за смену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(без учета скидок), руб.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Средняя стоимость аренды за смену павильонов на киностудии «</a:t>
                      </a:r>
                      <a:r>
                        <a:rPr lang="ru-RU" sz="1200" b="1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Бояна</a:t>
                      </a: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без учета скидок, </a:t>
                      </a:r>
                      <a:r>
                        <a:rPr lang="en-US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EUR</a:t>
                      </a: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(руб.)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7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Павильоны площадью до 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12 450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300 (13 200)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Павильоны площадью  400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–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800 м</a:t>
                      </a:r>
                      <a:r>
                        <a:rPr lang="ru-RU" sz="1200" baseline="300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17 500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300 (13 200)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Павильоны площадью  800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–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1000 м</a:t>
                      </a:r>
                      <a:r>
                        <a:rPr lang="ru-RU" sz="1200" baseline="300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26 430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500 (22 000)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Павильоны площадью  более 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25 730</a:t>
                      </a:r>
                    </a:p>
                  </a:txBody>
                  <a:tcPr marL="65594" marR="65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800 (35 200)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857224" y="3571876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Средние базовые цены на аренду павильонов в России и Болгарии (киностудия «</a:t>
            </a:r>
            <a:r>
              <a:rPr lang="ru-RU" sz="1400" b="1" dirty="0" err="1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Бояна</a:t>
            </a:r>
            <a:r>
              <a:rPr lang="ru-RU" sz="1400" b="1" dirty="0" smtClean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») весной 2009-го</a:t>
            </a:r>
            <a:endParaRPr lang="ru-RU" sz="1400" dirty="0">
              <a:solidFill>
                <a:srgbClr val="0099C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14282" y="6072206"/>
            <a:ext cx="8785225" cy="549275"/>
            <a:chOff x="158" y="3974"/>
            <a:chExt cx="5444" cy="346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9227" name="Picture 11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2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9218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44034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857224" y="1000108"/>
          <a:ext cx="7643867" cy="4929220"/>
        </p:xfrm>
        <a:graphic>
          <a:graphicData uri="http://schemas.openxmlformats.org/drawingml/2006/table">
            <a:tbl>
              <a:tblPr/>
              <a:tblGrid>
                <a:gridCol w="310627"/>
                <a:gridCol w="1155001"/>
                <a:gridCol w="1235940"/>
                <a:gridCol w="808647"/>
                <a:gridCol w="1963648"/>
                <a:gridCol w="1033231"/>
                <a:gridCol w="1136773"/>
              </a:tblGrid>
              <a:tr h="49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Студия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Расположение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Общая площадь, га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Инфраструктура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Инвестиции, млн </a:t>
                      </a:r>
                      <a:r>
                        <a:rPr lang="en-US" sz="900" b="1">
                          <a:latin typeface="Times New Roman"/>
                          <a:ea typeface="Times New Roman"/>
                          <a:cs typeface="Times New Roman"/>
                        </a:rPr>
                        <a:t>USD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Стадия развития проекта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Главкино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Подмосковье (Глухово)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Гостиницы, офисы, торговый комплекс, офисы, мастерские, гаражи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активная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Филиал «Всемирных русских студий» – Киностудия «РВС Санкт-Петербург» 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Санкт-Петербург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48,1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Офисные помещения, просмотровый зал, многоуровневая стоянка, гостиница, ресторан, концертный зал, телевизионная студия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SimSun"/>
                          <a:cs typeface="Times New Roman"/>
                        </a:rPr>
                        <a:t>активная</a:t>
                      </a:r>
                      <a:endParaRPr lang="ru-RU" sz="1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«Киносити» 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Подмосковье (Дзержинск)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Киношкола, конгресс-центр (фуд-корт, кинотеатр), офисы, киноконцертный зал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37-40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активная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«Солар»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Новороссийск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SimSun"/>
                          <a:cs typeface="Times New Roman"/>
                        </a:rPr>
                        <a:t>на стадии планирования</a:t>
                      </a:r>
                      <a:endParaRPr lang="ru-RU" sz="1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«Киноград»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Нижний Новгород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7,5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Гостиница, автостоянка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15-16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оформление документов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«Телефабрика»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Санкт-Петербург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7,5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Офисные помещения, гостиничные и торговые площади, подземный паркинг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600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SimSun"/>
                          <a:cs typeface="Times New Roman"/>
                        </a:rPr>
                        <a:t>оформление документов</a:t>
                      </a:r>
                      <a:endParaRPr lang="ru-RU" sz="1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«Анапафильм» 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Анапа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Гостиница, коттеджи, торговый комплекс, бизнес-центр, киноконцертный зал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заморожено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«Медиапарк»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Подмосковье (Константиново)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Тематический парк развлечений, жилой комплекс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1400</a:t>
                      </a:r>
                      <a:endParaRPr lang="ru-RU" sz="110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заморожено</a:t>
                      </a:r>
                      <a:endParaRPr lang="ru-RU" sz="1100" dirty="0"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0960" marR="609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3017838" cy="7938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571480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99CC"/>
                </a:solidFill>
              </a:rPr>
              <a:t>Проекты строительства новых киностудий в России</a:t>
            </a:r>
            <a:endParaRPr lang="ru-RU" dirty="0">
              <a:solidFill>
                <a:srgbClr val="0099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1270" name="Group 5"/>
          <p:cNvGrpSpPr>
            <a:grpSpLocks/>
          </p:cNvGrpSpPr>
          <p:nvPr/>
        </p:nvGrpSpPr>
        <p:grpSpPr bwMode="auto">
          <a:xfrm>
            <a:off x="142844" y="6000768"/>
            <a:ext cx="8785225" cy="549275"/>
            <a:chOff x="158" y="3974"/>
            <a:chExt cx="5444" cy="346"/>
          </a:xfrm>
        </p:grpSpPr>
        <p:sp>
          <p:nvSpPr>
            <p:cNvPr id="11273" name="Rectangle 6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1274" name="Picture 7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5" name="Picture 8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1266" name="Object 9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11266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11271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Verdana" pitchFamily="34" charset="0"/>
              </a:rPr>
              <a:t>Электронная версия исследования на русском и английском языках размещена на сайте Европейской аудиовизуальной обсерватории: </a:t>
            </a:r>
            <a:r>
              <a:rPr lang="ru-RU" sz="2800" u="sng" dirty="0" smtClean="0">
                <a:solidFill>
                  <a:srgbClr val="0099CC"/>
                </a:solidFill>
                <a:latin typeface="Verdana" pitchFamily="34" charset="0"/>
                <a:hlinkClick r:id="rId6"/>
              </a:rPr>
              <a:t>http://www.obs.coe.int</a:t>
            </a:r>
            <a:r>
              <a:rPr lang="ru-RU" sz="2800" dirty="0" smtClean="0">
                <a:latin typeface="Verdana" pitchFamily="34" charset="0"/>
              </a:rPr>
              <a:t> </a:t>
            </a:r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5072066" y="5715016"/>
            <a:ext cx="38306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ru-RU" sz="1000" i="1" dirty="0">
                <a:latin typeface="Verdana" pitchFamily="34" charset="0"/>
              </a:rPr>
              <a:t>© </a:t>
            </a:r>
            <a:r>
              <a:rPr lang="ru-RU" sz="1000" i="1" dirty="0" err="1">
                <a:latin typeface="Verdana" pitchFamily="34" charset="0"/>
              </a:rPr>
              <a:t>European</a:t>
            </a:r>
            <a:r>
              <a:rPr lang="ru-RU" sz="1000" i="1" dirty="0">
                <a:latin typeface="Verdana" pitchFamily="34" charset="0"/>
              </a:rPr>
              <a:t> </a:t>
            </a:r>
            <a:r>
              <a:rPr lang="ru-RU" sz="1000" i="1" dirty="0" err="1">
                <a:latin typeface="Verdana" pitchFamily="34" charset="0"/>
              </a:rPr>
              <a:t>Audiovisual</a:t>
            </a:r>
            <a:r>
              <a:rPr lang="ru-RU" sz="1000" i="1" dirty="0">
                <a:latin typeface="Verdana" pitchFamily="34" charset="0"/>
              </a:rPr>
              <a:t> </a:t>
            </a:r>
            <a:r>
              <a:rPr lang="ru-RU" sz="1000" i="1" dirty="0" err="1">
                <a:latin typeface="Verdana" pitchFamily="34" charset="0"/>
              </a:rPr>
              <a:t>Observatory</a:t>
            </a:r>
            <a:r>
              <a:rPr lang="ru-RU" sz="1000" i="1" dirty="0">
                <a:latin typeface="Verdana" pitchFamily="34" charset="0"/>
              </a:rPr>
              <a:t>, ноябрь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054" name="Picture 17" descr="1_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541338"/>
            <a:ext cx="4084638" cy="577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8" descr="1_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7900" y="541338"/>
            <a:ext cx="4084638" cy="577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Oval 19"/>
          <p:cNvSpPr>
            <a:spLocks noChangeArrowheads="1"/>
          </p:cNvSpPr>
          <p:nvPr/>
        </p:nvSpPr>
        <p:spPr bwMode="auto">
          <a:xfrm>
            <a:off x="0" y="3000372"/>
            <a:ext cx="4105275" cy="1655762"/>
          </a:xfrm>
          <a:prstGeom prst="ellipse">
            <a:avLst/>
          </a:prstGeom>
          <a:solidFill>
            <a:srgbClr val="0099CC">
              <a:alpha val="14902"/>
            </a:srgbClr>
          </a:solidFill>
          <a:ln w="28575">
            <a:solidFill>
              <a:srgbClr val="0099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7" name="Group 11"/>
          <p:cNvGrpSpPr>
            <a:grpSpLocks/>
          </p:cNvGrpSpPr>
          <p:nvPr/>
        </p:nvGrpSpPr>
        <p:grpSpPr bwMode="auto">
          <a:xfrm>
            <a:off x="214282" y="6143644"/>
            <a:ext cx="8785225" cy="549275"/>
            <a:chOff x="158" y="3974"/>
            <a:chExt cx="5444" cy="346"/>
          </a:xfrm>
        </p:grpSpPr>
        <p:sp>
          <p:nvSpPr>
            <p:cNvPr id="2058" name="Rectangle 12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059" name="Picture 13" descr="RFilms_logo(12)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14" descr="obs_logo_cyan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050" name="Object 15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2050" name="CorelDRAW" r:id="rId7" imgW="4848120" imgH="1324080" progId="CorelDraw.Graphic.11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078" name="Group 5"/>
          <p:cNvGrpSpPr>
            <a:grpSpLocks/>
          </p:cNvGrpSpPr>
          <p:nvPr/>
        </p:nvGrpSpPr>
        <p:grpSpPr bwMode="auto">
          <a:xfrm>
            <a:off x="142875" y="6143625"/>
            <a:ext cx="8785225" cy="549275"/>
            <a:chOff x="158" y="3974"/>
            <a:chExt cx="5444" cy="346"/>
          </a:xfrm>
        </p:grpSpPr>
        <p:sp>
          <p:nvSpPr>
            <p:cNvPr id="3082" name="Rectangle 6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083" name="Picture 7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4" name="Picture 8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3074" name="Object 9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3074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307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5032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rgbClr val="0099CC"/>
                </a:solidFill>
                <a:latin typeface="Verdana" pitchFamily="34" charset="0"/>
              </a:rPr>
              <a:t>Кино и </a:t>
            </a:r>
            <a:r>
              <a:rPr lang="ru-RU" sz="2400" dirty="0" err="1" smtClean="0">
                <a:solidFill>
                  <a:srgbClr val="0099CC"/>
                </a:solidFill>
                <a:latin typeface="Verdana" pitchFamily="34" charset="0"/>
              </a:rPr>
              <a:t>телепроизводство</a:t>
            </a:r>
            <a:endParaRPr lang="ru-RU" sz="2400" dirty="0" smtClean="0">
              <a:solidFill>
                <a:srgbClr val="0099CC"/>
              </a:solidFill>
              <a:latin typeface="Verdana" pitchFamily="34" charset="0"/>
            </a:endParaRPr>
          </a:p>
        </p:txBody>
      </p:sp>
      <p:sp>
        <p:nvSpPr>
          <p:cNvPr id="3080" name="TextBox 17"/>
          <p:cNvSpPr txBox="1">
            <a:spLocks noChangeArrowheads="1"/>
          </p:cNvSpPr>
          <p:nvPr/>
        </p:nvSpPr>
        <p:spPr bwMode="auto">
          <a:xfrm>
            <a:off x="285720" y="4500570"/>
            <a:ext cx="885828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Средний ежегодный объем инвестиций – порядка 16,5 млрд. рублей, из них:                     </a:t>
            </a:r>
          </a:p>
          <a:p>
            <a:pPr algn="ctr"/>
            <a:endParaRPr lang="ru-RU" dirty="0"/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объем инвестиций в кинопроизводство – порядка 7,5 млрд. рублей </a:t>
            </a:r>
          </a:p>
          <a:p>
            <a:pPr algn="ctr"/>
            <a:endParaRPr lang="ru-RU" dirty="0" smtClean="0"/>
          </a:p>
          <a:p>
            <a:pPr algn="ctr">
              <a:buFont typeface="Arial" pitchFamily="34" charset="0"/>
              <a:buChar char="•"/>
            </a:pPr>
            <a:r>
              <a:rPr lang="ru-RU" dirty="0" smtClean="0"/>
              <a:t> объем инвестиций в </a:t>
            </a:r>
            <a:r>
              <a:rPr lang="ru-RU" dirty="0" err="1" smtClean="0"/>
              <a:t>телепроизводство</a:t>
            </a:r>
            <a:r>
              <a:rPr lang="ru-RU" dirty="0" smtClean="0"/>
              <a:t> – порядка 9 млрд. рублей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/>
        </p:nvGraphicFramePr>
        <p:xfrm>
          <a:off x="1071538" y="928670"/>
          <a:ext cx="6858048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102" name="Group 9"/>
          <p:cNvGrpSpPr>
            <a:grpSpLocks/>
          </p:cNvGrpSpPr>
          <p:nvPr/>
        </p:nvGrpSpPr>
        <p:grpSpPr bwMode="auto">
          <a:xfrm>
            <a:off x="214313" y="6000750"/>
            <a:ext cx="8785225" cy="549275"/>
            <a:chOff x="158" y="3974"/>
            <a:chExt cx="5444" cy="346"/>
          </a:xfrm>
        </p:grpSpPr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107" name="Picture 11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2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4098" name="Object 13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4098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4105" name="TextBox 18"/>
          <p:cNvSpPr txBox="1">
            <a:spLocks noChangeArrowheads="1"/>
          </p:cNvSpPr>
          <p:nvPr/>
        </p:nvSpPr>
        <p:spPr bwMode="auto">
          <a:xfrm>
            <a:off x="500063" y="4929188"/>
            <a:ext cx="8143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Наибольшее число полнометражных фильмов было произведено в секторе документального и научно-популярного кино, в следствии большого интереса </a:t>
            </a:r>
            <a:r>
              <a:rPr lang="ru-RU" dirty="0" smtClean="0"/>
              <a:t> к этому сегменту со </a:t>
            </a:r>
            <a:r>
              <a:rPr lang="ru-RU" dirty="0"/>
              <a:t>стороны телеканалов.</a:t>
            </a: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428596" y="1000108"/>
          <a:ext cx="835824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1214414" y="714356"/>
            <a:ext cx="7215238" cy="428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dirty="0">
                <a:solidFill>
                  <a:srgbClr val="0099CC"/>
                </a:solidFill>
                <a:latin typeface="Verdana" pitchFamily="34" charset="0"/>
              </a:rPr>
              <a:t>Число произведенных полнометражных фильмов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126" name="Group 5"/>
          <p:cNvGrpSpPr>
            <a:grpSpLocks/>
          </p:cNvGrpSpPr>
          <p:nvPr/>
        </p:nvGrpSpPr>
        <p:grpSpPr bwMode="auto">
          <a:xfrm>
            <a:off x="214282" y="6143644"/>
            <a:ext cx="8785225" cy="549275"/>
            <a:chOff x="158" y="3974"/>
            <a:chExt cx="5444" cy="346"/>
          </a:xfrm>
        </p:grpSpPr>
        <p:sp>
          <p:nvSpPr>
            <p:cNvPr id="5130" name="Rectangle 6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5131" name="Picture 7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8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5122" name="Object 9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5122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4" name="Диаграмма 13"/>
          <p:cNvGraphicFramePr>
            <a:graphicFrameLocks/>
          </p:cNvGraphicFramePr>
          <p:nvPr/>
        </p:nvGraphicFramePr>
        <p:xfrm>
          <a:off x="214282" y="928670"/>
          <a:ext cx="871543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129" name="TextBox 14"/>
          <p:cNvSpPr txBox="1">
            <a:spLocks noChangeArrowheads="1"/>
          </p:cNvSpPr>
          <p:nvPr/>
        </p:nvSpPr>
        <p:spPr bwMode="auto">
          <a:xfrm>
            <a:off x="428596" y="4271962"/>
            <a:ext cx="821537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Общий объем производства – более 8 000 часов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Наибольший объем производства наблюдался в секторе производства длинных телесериалов (более 26 серий)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5" name="TextBox 1"/>
          <p:cNvSpPr txBox="1"/>
          <p:nvPr/>
        </p:nvSpPr>
        <p:spPr>
          <a:xfrm>
            <a:off x="785786" y="714356"/>
            <a:ext cx="7477583" cy="42043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0099CC"/>
                </a:solidFill>
                <a:latin typeface="Verdana" pitchFamily="34" charset="0"/>
              </a:rPr>
              <a:t>Количество часов произведенных</a:t>
            </a:r>
            <a:r>
              <a:rPr lang="ru-RU" sz="1400" b="1" baseline="0" dirty="0">
                <a:solidFill>
                  <a:srgbClr val="0099CC"/>
                </a:solidFill>
                <a:latin typeface="Verdana" pitchFamily="34" charset="0"/>
              </a:rPr>
              <a:t> </a:t>
            </a:r>
            <a:r>
              <a:rPr lang="ru-RU" sz="1400" b="1" dirty="0">
                <a:solidFill>
                  <a:srgbClr val="0099CC"/>
                </a:solidFill>
                <a:latin typeface="Verdana" pitchFamily="34" charset="0"/>
              </a:rPr>
              <a:t>короткометражных фильмов и</a:t>
            </a:r>
            <a:r>
              <a:rPr lang="ru-RU" sz="1400" b="1" baseline="0" dirty="0">
                <a:solidFill>
                  <a:srgbClr val="0099CC"/>
                </a:solidFill>
                <a:latin typeface="Verdana" pitchFamily="34" charset="0"/>
              </a:rPr>
              <a:t> сериалов</a:t>
            </a:r>
            <a:r>
              <a:rPr lang="ru-RU" sz="1200" b="1" baseline="0" dirty="0">
                <a:solidFill>
                  <a:srgbClr val="0099CC"/>
                </a:solidFill>
                <a:latin typeface="Verdana" pitchFamily="34" charset="0"/>
              </a:rPr>
              <a:t>, час.</a:t>
            </a:r>
            <a:endParaRPr lang="ru-RU" sz="1200" b="1" dirty="0">
              <a:solidFill>
                <a:srgbClr val="0099CC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0246" name="Group 8"/>
          <p:cNvGrpSpPr>
            <a:grpSpLocks/>
          </p:cNvGrpSpPr>
          <p:nvPr/>
        </p:nvGrpSpPr>
        <p:grpSpPr bwMode="auto">
          <a:xfrm>
            <a:off x="214282" y="6072206"/>
            <a:ext cx="8785225" cy="549275"/>
            <a:chOff x="158" y="3974"/>
            <a:chExt cx="5444" cy="346"/>
          </a:xfrm>
        </p:grpSpPr>
        <p:sp>
          <p:nvSpPr>
            <p:cNvPr id="10247" name="Rectangle 9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248" name="Picture 10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11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0242" name="Object 12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10242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0" y="428604"/>
          <a:ext cx="9144000" cy="360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500034" y="3500438"/>
          <a:ext cx="4286280" cy="2662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/>
        </p:nvGraphicFramePr>
        <p:xfrm>
          <a:off x="4572000" y="3500438"/>
          <a:ext cx="4572000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7176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177" name="Group 8"/>
          <p:cNvGrpSpPr>
            <a:grpSpLocks/>
          </p:cNvGrpSpPr>
          <p:nvPr/>
        </p:nvGrpSpPr>
        <p:grpSpPr bwMode="auto">
          <a:xfrm>
            <a:off x="142844" y="6143644"/>
            <a:ext cx="8785225" cy="549275"/>
            <a:chOff x="158" y="3974"/>
            <a:chExt cx="5444" cy="346"/>
          </a:xfrm>
        </p:grpSpPr>
        <p:sp>
          <p:nvSpPr>
            <p:cNvPr id="7179" name="Rectangle 9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7180" name="Picture 10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7173" name="Object 12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7173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14" name="Прямоугольник 13"/>
          <p:cNvSpPr/>
          <p:nvPr/>
        </p:nvSpPr>
        <p:spPr>
          <a:xfrm>
            <a:off x="2071670" y="642918"/>
            <a:ext cx="4844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99CC"/>
                </a:solidFill>
                <a:latin typeface="Verdana" pitchFamily="34" charset="0"/>
              </a:rPr>
              <a:t>Производство анимационных фильмов</a:t>
            </a:r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00034" y="4500570"/>
          <a:ext cx="8286808" cy="1483995"/>
        </p:xfrm>
        <a:graphic>
          <a:graphicData uri="http://schemas.openxmlformats.org/drawingml/2006/table">
            <a:tbl>
              <a:tblPr/>
              <a:tblGrid>
                <a:gridCol w="2929689"/>
                <a:gridCol w="1330327"/>
                <a:gridCol w="1921680"/>
                <a:gridCol w="2105112"/>
              </a:tblGrid>
              <a:tr h="336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Анимационная студия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Количество фильмов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Бюджет 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(млн руб.)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Валовые сборы                  (млн руб.)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Студия «Солнечный дом-ДМ»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Студия анимационного кино «Мельница»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195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Кинокомпания «United Multimedia Projects»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/>
        </p:nvGraphicFramePr>
        <p:xfrm>
          <a:off x="642910" y="1000108"/>
          <a:ext cx="8072494" cy="2981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71440" y="4000504"/>
            <a:ext cx="8572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Ведущие студии по объему производственных бюджетов анимационных фильмов, вышедших в прокат с 2006-го по 01.07.2009</a:t>
            </a:r>
            <a:endParaRPr lang="ru-RU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14282" y="6072206"/>
            <a:ext cx="8785225" cy="549275"/>
            <a:chOff x="158" y="3974"/>
            <a:chExt cx="5444" cy="346"/>
          </a:xfrm>
        </p:grpSpPr>
        <p:sp>
          <p:nvSpPr>
            <p:cNvPr id="10247" name="Rectangle 9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248" name="Picture 10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11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0242" name="Object 12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24578" name="CorelDRAW" r:id="rId5" imgW="4848120" imgH="1324080" progId="CorelDraw.Graphic.11">
                <p:embed/>
              </p:oleObj>
            </a:graphicData>
          </a:graphic>
        </p:graphicFrame>
      </p:grp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57158" y="1428736"/>
          <a:ext cx="8572560" cy="4124826"/>
        </p:xfrm>
        <a:graphic>
          <a:graphicData uri="http://schemas.openxmlformats.org/drawingml/2006/table">
            <a:tbl>
              <a:tblPr/>
              <a:tblGrid>
                <a:gridCol w="3012971"/>
                <a:gridCol w="3142561"/>
                <a:gridCol w="2417028"/>
              </a:tblGrid>
              <a:tr h="4524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Тип </a:t>
                      </a:r>
                      <a:endParaRPr lang="ru-RU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Крупнейшие представители по объемам производства</a:t>
                      </a:r>
                      <a:endParaRPr lang="ru-RU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Основные сегменты рынка</a:t>
                      </a:r>
                      <a:endParaRPr lang="ru-RU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678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Продюсерские центры (включающие в себя подразделения по кинотеатральной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дистрибьюции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СТВ,  «Централ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Партнершип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», «Парадиз», с 2009 года «Красная стрела», «Профит»,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Леополис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кинофильмы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Независимые продюсерские компании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«Реал Дакота», 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Арт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Пикчерз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Групп», Студия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ТриТэ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», «Коктебель», Фонд Михаила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Калатозова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«Новые люди»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кинофильмы, телефильмы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Государственные киностудии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Центр национального фильма, Санкт-Петербургская студия документальных фильмов,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Леннаучфильм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неигровое кино, анимационное кино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Частные киностудии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«Russian World Studios», 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Амедиа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»,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Стармедиа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», «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Леополис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телесериалы, телефильмы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Телеканалы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Первый канал, «Россия», СТС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кинофильмы, телесериалы, неигровое кино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2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Голливудские </a:t>
                      </a:r>
                      <a:r>
                        <a:rPr lang="ru-RU" sz="1200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студии-мейджоры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</a:t>
                      </a:r>
                      <a:r>
                        <a:rPr lang="en-US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Sony Pictures</a:t>
                      </a: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кинофильмы, телесериалы</a:t>
                      </a:r>
                    </a:p>
                  </a:txBody>
                  <a:tcPr marL="65477" marR="654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142976" y="1000108"/>
            <a:ext cx="75724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99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Классификация игроков российского рынка кинопроизводства</a:t>
            </a:r>
            <a:endParaRPr lang="ru-RU" sz="1400" dirty="0">
              <a:solidFill>
                <a:srgbClr val="0099CC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Line 2"/>
          <p:cNvSpPr>
            <a:spLocks noChangeShapeType="1"/>
          </p:cNvSpPr>
          <p:nvPr/>
        </p:nvSpPr>
        <p:spPr bwMode="auto">
          <a:xfrm>
            <a:off x="179388" y="476250"/>
            <a:ext cx="8785225" cy="0"/>
          </a:xfrm>
          <a:prstGeom prst="line">
            <a:avLst/>
          </a:prstGeom>
          <a:noFill/>
          <a:ln w="2857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Text Box 3"/>
          <p:cNvSpPr txBox="1">
            <a:spLocks noChangeArrowheads="1"/>
          </p:cNvSpPr>
          <p:nvPr/>
        </p:nvSpPr>
        <p:spPr bwMode="auto">
          <a:xfrm>
            <a:off x="395288" y="0"/>
            <a:ext cx="83534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Семинар «Российская киноиндустрия в европейском контексте», Москва, 1 декабря 2009 года</a:t>
            </a:r>
            <a:endParaRPr lang="en-US" sz="1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endParaRPr lang="ru-RU" sz="200" i="1">
              <a:solidFill>
                <a:srgbClr val="000099"/>
              </a:solidFill>
              <a:latin typeface="Verdana" pitchFamily="34" charset="0"/>
            </a:endParaRPr>
          </a:p>
          <a:p>
            <a:pPr algn="ctr"/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The workshop THE RUSSIAN FILM INDUSTRY IN ITS EUROPEAN CONTEXT,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Moscow</a:t>
            </a:r>
            <a:r>
              <a:rPr lang="en-US" sz="1200" i="1">
                <a:solidFill>
                  <a:srgbClr val="000099"/>
                </a:solidFill>
                <a:latin typeface="Verdana" pitchFamily="34" charset="0"/>
              </a:rPr>
              <a:t>, </a:t>
            </a:r>
            <a:r>
              <a:rPr lang="ru-RU" sz="1200" i="1">
                <a:solidFill>
                  <a:srgbClr val="000099"/>
                </a:solidFill>
                <a:latin typeface="Verdana" pitchFamily="34" charset="0"/>
              </a:rPr>
              <a:t>1 December 2009 </a:t>
            </a:r>
          </a:p>
        </p:txBody>
      </p:sp>
      <p:sp>
        <p:nvSpPr>
          <p:cNvPr id="8201" name="Line 4"/>
          <p:cNvSpPr>
            <a:spLocks noChangeShapeType="1"/>
          </p:cNvSpPr>
          <p:nvPr/>
        </p:nvSpPr>
        <p:spPr bwMode="auto">
          <a:xfrm>
            <a:off x="179388" y="260350"/>
            <a:ext cx="8785225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202" name="Group 5"/>
          <p:cNvGrpSpPr>
            <a:grpSpLocks/>
          </p:cNvGrpSpPr>
          <p:nvPr/>
        </p:nvGrpSpPr>
        <p:grpSpPr bwMode="auto">
          <a:xfrm>
            <a:off x="142844" y="6143644"/>
            <a:ext cx="8785225" cy="549275"/>
            <a:chOff x="158" y="3974"/>
            <a:chExt cx="5444" cy="346"/>
          </a:xfrm>
        </p:grpSpPr>
        <p:sp>
          <p:nvSpPr>
            <p:cNvPr id="8204" name="Rectangle 6"/>
            <p:cNvSpPr>
              <a:spLocks noChangeArrowheads="1"/>
            </p:cNvSpPr>
            <p:nvPr/>
          </p:nvSpPr>
          <p:spPr bwMode="auto">
            <a:xfrm>
              <a:off x="158" y="3974"/>
              <a:ext cx="5444" cy="3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8205" name="Picture 7" descr="RFilms_logo(12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" y="4045"/>
              <a:ext cx="519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6" name="Picture 8" descr="obs_logo_cy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96" y="3989"/>
              <a:ext cx="68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8198" name="Object 9"/>
            <p:cNvGraphicFramePr>
              <a:graphicFrameLocks noChangeAspect="1"/>
            </p:cNvGraphicFramePr>
            <p:nvPr/>
          </p:nvGraphicFramePr>
          <p:xfrm>
            <a:off x="4332" y="4047"/>
            <a:ext cx="783" cy="214"/>
          </p:xfrm>
          <a:graphic>
            <a:graphicData uri="http://schemas.openxmlformats.org/presentationml/2006/ole">
              <p:oleObj spid="_x0000_s8198" name="CorelDRAW" r:id="rId5" imgW="4848120" imgH="1324080" progId="CorelDraw.Graphic.11">
                <p:embed/>
              </p:oleObj>
            </a:graphicData>
          </a:graphic>
        </p:graphicFrame>
      </p:grp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500034" y="642918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dirty="0" smtClean="0">
                <a:solidFill>
                  <a:srgbClr val="0099CC"/>
                </a:solidFill>
                <a:latin typeface="Verdana" pitchFamily="34" charset="0"/>
              </a:rPr>
              <a:t>Участие </a:t>
            </a:r>
            <a:r>
              <a:rPr lang="ru-RU" dirty="0">
                <a:solidFill>
                  <a:srgbClr val="0099CC"/>
                </a:solidFill>
                <a:latin typeface="Verdana" pitchFamily="34" charset="0"/>
              </a:rPr>
              <a:t>телеканалов </a:t>
            </a:r>
            <a:r>
              <a:rPr lang="ru-RU" dirty="0" smtClean="0">
                <a:solidFill>
                  <a:srgbClr val="0099CC"/>
                </a:solidFill>
                <a:latin typeface="Verdana" pitchFamily="34" charset="0"/>
              </a:rPr>
              <a:t>и продюсерских центров в </a:t>
            </a:r>
            <a:r>
              <a:rPr lang="ru-RU" dirty="0">
                <a:solidFill>
                  <a:srgbClr val="0099CC"/>
                </a:solidFill>
                <a:latin typeface="Verdana" pitchFamily="34" charset="0"/>
              </a:rPr>
              <a:t>производстве кинофильмов с 2006 года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14282" y="3714752"/>
          <a:ext cx="8643998" cy="2249644"/>
        </p:xfrm>
        <a:graphic>
          <a:graphicData uri="http://schemas.openxmlformats.org/drawingml/2006/table">
            <a:tbl>
              <a:tblPr/>
              <a:tblGrid>
                <a:gridCol w="1789049"/>
                <a:gridCol w="1289203"/>
                <a:gridCol w="1355582"/>
                <a:gridCol w="1602706"/>
                <a:gridCol w="1289203"/>
                <a:gridCol w="1318255"/>
              </a:tblGrid>
              <a:tr h="642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Название компании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Количество произведенных фильмов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Суммарный бюджет произведенных кинофильмов (</a:t>
                      </a:r>
                      <a:r>
                        <a:rPr lang="ru-RU" sz="1000" b="1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млн</a:t>
                      </a: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руб.)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Доля продюсерского центра в бюджете     кинопроизводства страны 2006–01.07.2009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Кассовые сборы произведенных кинофильмов в прокате 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(млн руб.)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Доля фильмов в суммарных сборах кинопроката российских фильмов          2006–01.07. 2009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853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«Централ Партнершип»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2 050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1 900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СТВ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1 320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760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«Парадиз»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370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570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Всего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3 740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15,0%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3 230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21%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386" marR="613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14282" y="1214422"/>
          <a:ext cx="8643998" cy="2329916"/>
        </p:xfrm>
        <a:graphic>
          <a:graphicData uri="http://schemas.openxmlformats.org/drawingml/2006/table">
            <a:tbl>
              <a:tblPr/>
              <a:tblGrid>
                <a:gridCol w="1447808"/>
                <a:gridCol w="1303107"/>
                <a:gridCol w="1697596"/>
                <a:gridCol w="1526220"/>
                <a:gridCol w="1303107"/>
                <a:gridCol w="1366160"/>
              </a:tblGrid>
              <a:tr h="1040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Телеканал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Количество произведенных фильмов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Суммарный бюджет произведенных кинофильмов 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</a:t>
                      </a:r>
                      <a:r>
                        <a:rPr lang="ru-RU" sz="1000" b="1" dirty="0" err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млн</a:t>
                      </a: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руб.)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Доля телеканала в бюджете     кинопроизводства страны 2006-01.07.2009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Кассовые сборы произведенных кинофильмов в прокате 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(млн руб.)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Доля фильмов в суммарных сборах кинопроката российских фильмов 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2006–01.07.2009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97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Телеканал «Россия»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1 700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6,8%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1 500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СТС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1 200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4,8%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1 600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Первый канал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650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2,6%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3 000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НТВ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0,4%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180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ТНТ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75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0,3%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675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4%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Всего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27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3 725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15%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6979,8</a:t>
                      </a:r>
                      <a:endParaRPr lang="ru-RU" sz="12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46%</a:t>
                      </a:r>
                      <a:endParaRPr lang="ru-RU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1570" marR="615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2726</TotalTime>
  <Words>1707</Words>
  <Application>Microsoft Office PowerPoint</Application>
  <PresentationFormat>Экран (4:3)</PresentationFormat>
  <Paragraphs>406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Оформление по умолчанию</vt:lpstr>
      <vt:lpstr>CorelDRAW</vt:lpstr>
      <vt:lpstr>Киноиндустрия  Российской Федерации  The Film Industry in the Federation of Russia </vt:lpstr>
      <vt:lpstr>Слайд 2</vt:lpstr>
      <vt:lpstr>Кино и телепроизводство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Электронная версия исследования на русском и английском языках размещена на сайте Европейской аудиовизуальной обсерватории: http://www.obs.coe.int </vt:lpstr>
    </vt:vector>
  </TitlesOfParts>
  <Company>NEVAFILM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Киноиндустрия  Российской Федерации  The Film Industry in the Federation of Russia</dc:title>
  <dc:creator>Leontyeva</dc:creator>
  <cp:lastModifiedBy>Kimmi</cp:lastModifiedBy>
  <cp:revision>118</cp:revision>
  <dcterms:created xsi:type="dcterms:W3CDTF">2009-11-24T11:09:41Z</dcterms:created>
  <dcterms:modified xsi:type="dcterms:W3CDTF">2009-12-01T08:20:57Z</dcterms:modified>
</cp:coreProperties>
</file>