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4" r:id="rId6"/>
    <p:sldId id="259" r:id="rId7"/>
    <p:sldId id="265" r:id="rId8"/>
    <p:sldId id="260" r:id="rId9"/>
    <p:sldId id="261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3544D-EE88-4FAF-9AFA-B08A2B98A163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66EC-10B6-497C-917F-AECE99602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D7DCB-3717-468B-B98E-603A109B9ADB}" type="slidenum">
              <a:rPr lang="en-GB"/>
              <a:pPr/>
              <a:t>5</a:t>
            </a:fld>
            <a:endParaRPr lang="en-GB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5984" y="8686506"/>
            <a:ext cx="2972016" cy="4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00" tIns="45901" rIns="91800" bIns="45901" anchor="b"/>
          <a:lstStyle/>
          <a:p>
            <a:pPr algn="r" defTabSz="1560513" eaLnBrk="0" hangingPunct="0"/>
            <a:fld id="{F13E9AFF-1F53-4002-8533-FF5943952652}" type="slidenum">
              <a:rPr lang="fr-FR" sz="1100">
                <a:ea typeface="ヒラギノ角ゴ Pro W3"/>
                <a:cs typeface="ヒラギノ角ゴ Pro W3"/>
              </a:rPr>
              <a:pPr algn="r" defTabSz="1560513" eaLnBrk="0" hangingPunct="0"/>
              <a:t>5</a:t>
            </a:fld>
            <a:endParaRPr lang="fr-FR" sz="1100">
              <a:ea typeface="ヒラギノ角ゴ Pro W3"/>
              <a:cs typeface="ヒラギノ角ゴ Pro W3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49" y="4339575"/>
            <a:ext cx="5033305" cy="4118919"/>
          </a:xfrm>
        </p:spPr>
        <p:txBody>
          <a:bodyPr lIns="91800" tIns="45901" rIns="91800" bIns="45901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8CF4-BB23-4B5A-87B2-1422CA19BC5A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4E058-48DA-450D-8733-EA5C1BD8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платформе НТВ-ПЛЮС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4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49825"/>
            <a:ext cx="2286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85918" y="6102355"/>
            <a:ext cx="3714776" cy="755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Ноябрь, 2010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8358246" cy="6286544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в эфире НТВ-ПЛЮС следующие фильмы 3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2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Монстры против пришельцев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Настоящая легенда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Морские динозавры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Долина среднего </a:t>
            </a:r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ейна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Миссия Дарвина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Алиса в стране чудес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Король лев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Концерт группы Сплин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и другие 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10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785028"/>
            <a:ext cx="1285852" cy="107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Прогнозируемый рост количества телезрителей, смотрящих 3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92880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5" name="Диаграмма 1"/>
          <p:cNvGraphicFramePr>
            <a:graphicFrameLocks/>
          </p:cNvGraphicFramePr>
          <p:nvPr/>
        </p:nvGraphicFramePr>
        <p:xfrm>
          <a:off x="214282" y="2571744"/>
          <a:ext cx="8215337" cy="2667011"/>
        </p:xfrm>
        <a:graphic>
          <a:graphicData uri="http://schemas.openxmlformats.org/presentationml/2006/ole">
            <p:oleObj spid="_x0000_s6145" name="Диаграмма" r:id="rId3" imgW="9437426" imgH="4066384" progId="Excel.Sheet.8">
              <p:embed/>
            </p:oleObj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52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10" descr="ntvpluscolor_jp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10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3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143512"/>
            <a:ext cx="2357454" cy="857256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Анаглиф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929066"/>
            <a:ext cx="2357454" cy="857256"/>
          </a:xfrm>
          <a:prstGeom prst="rect">
            <a:avLst/>
          </a:prstGeom>
          <a:solidFill>
            <a:schemeClr val="tx2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IMAX 3D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714620"/>
            <a:ext cx="2357454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D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428736"/>
            <a:ext cx="2357454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HD 3D </a:t>
            </a:r>
          </a:p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(HDMI 1.4.)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10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НТВ-ПЛЮС – лидер новых технологий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5016"/>
            <a:ext cx="2928958" cy="71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Dolby 5.1.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 2005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572008"/>
            <a:ext cx="2928958" cy="785818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2006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286124"/>
            <a:ext cx="2928958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2010 – первая трансляция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2000240"/>
            <a:ext cx="2928958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НТВ Плюс 3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Panasonic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октября 2010 – регулярное вещание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10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вещания для просмотра 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ККЗ Октябрь 22 мая 2010 года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738295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10" descr="ntvpluscolor_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34"/>
          <p:cNvSpPr>
            <a:spLocks noGrp="1"/>
          </p:cNvSpPr>
          <p:nvPr>
            <p:ph type="title" idx="4294967295"/>
          </p:nvPr>
        </p:nvSpPr>
        <p:spPr>
          <a:xfrm>
            <a:off x="123825" y="0"/>
            <a:ext cx="8905875" cy="685800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Обобщенная схема трансляций 3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ЧМ по футболу</a:t>
            </a:r>
            <a:endParaRPr lang="fr-FR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2700338" y="2420938"/>
            <a:ext cx="1778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Reception by NTV Plus</a:t>
            </a:r>
          </a:p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(Moscow)</a:t>
            </a:r>
          </a:p>
        </p:txBody>
      </p:sp>
      <p:cxnSp>
        <p:nvCxnSpPr>
          <p:cNvPr id="6151" name="AutoShape 7"/>
          <p:cNvCxnSpPr>
            <a:cxnSpLocks noChangeShapeType="1"/>
            <a:stCxn id="6446" idx="3"/>
          </p:cNvCxnSpPr>
          <p:nvPr/>
        </p:nvCxnSpPr>
        <p:spPr bwMode="auto">
          <a:xfrm flipV="1">
            <a:off x="5580063" y="5734050"/>
            <a:ext cx="1008062" cy="339725"/>
          </a:xfrm>
          <a:prstGeom prst="curved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4863" name="Text Box 15"/>
          <p:cNvSpPr txBox="1">
            <a:spLocks noChangeArrowheads="1"/>
          </p:cNvSpPr>
          <p:nvPr/>
        </p:nvSpPr>
        <p:spPr bwMode="auto">
          <a:xfrm>
            <a:off x="-180975" y="2708275"/>
            <a:ext cx="19304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Teleport of </a:t>
            </a:r>
          </a:p>
          <a:p>
            <a:pPr algn="ctr" eaLnBrk="0" hangingPunct="0"/>
            <a:r>
              <a:rPr lang="en-GB" sz="12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GlobeCast</a:t>
            </a:r>
          </a:p>
          <a:p>
            <a:pPr algn="ctr" eaLnBrk="0" hangingPunct="0"/>
            <a:r>
              <a:rPr lang="en-GB" sz="12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London</a:t>
            </a:r>
          </a:p>
        </p:txBody>
      </p:sp>
      <p:cxnSp>
        <p:nvCxnSpPr>
          <p:cNvPr id="6153" name="AutoShape 9"/>
          <p:cNvCxnSpPr>
            <a:cxnSpLocks noChangeShapeType="1"/>
          </p:cNvCxnSpPr>
          <p:nvPr/>
        </p:nvCxnSpPr>
        <p:spPr bwMode="auto">
          <a:xfrm flipV="1">
            <a:off x="1042988" y="1516063"/>
            <a:ext cx="801687" cy="83343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6219" name="Picture 75" descr="Satellite-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925513"/>
            <a:ext cx="641350" cy="542925"/>
          </a:xfrm>
          <a:prstGeom prst="rect">
            <a:avLst/>
          </a:prstGeom>
          <a:noFill/>
        </p:spPr>
      </p:pic>
      <p:cxnSp>
        <p:nvCxnSpPr>
          <p:cNvPr id="6220" name="AutoShape 76"/>
          <p:cNvCxnSpPr>
            <a:cxnSpLocks noChangeShapeType="1"/>
          </p:cNvCxnSpPr>
          <p:nvPr/>
        </p:nvCxnSpPr>
        <p:spPr bwMode="auto">
          <a:xfrm>
            <a:off x="1908175" y="1557338"/>
            <a:ext cx="576263" cy="71913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6293" name="Rectangle 149"/>
          <p:cNvSpPr>
            <a:spLocks noChangeArrowheads="1"/>
          </p:cNvSpPr>
          <p:nvPr/>
        </p:nvSpPr>
        <p:spPr bwMode="auto">
          <a:xfrm>
            <a:off x="6588125" y="4797425"/>
            <a:ext cx="314325" cy="184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95" name="Line 151"/>
          <p:cNvSpPr>
            <a:spLocks noChangeShapeType="1"/>
          </p:cNvSpPr>
          <p:nvPr/>
        </p:nvSpPr>
        <p:spPr bwMode="auto">
          <a:xfrm flipH="1">
            <a:off x="3563938" y="43656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6516688" y="5229225"/>
            <a:ext cx="419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dirty="0">
                <a:solidFill>
                  <a:srgbClr val="0E3872"/>
                </a:solidFill>
              </a:rPr>
              <a:t>MUX</a:t>
            </a:r>
            <a:endParaRPr lang="en-GB" sz="2000" dirty="0">
              <a:solidFill>
                <a:srgbClr val="0E3872"/>
              </a:solidFill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219700" y="5445125"/>
            <a:ext cx="1339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Optical fiber ?</a:t>
            </a:r>
          </a:p>
          <a:p>
            <a:pPr algn="ctr" eaLnBrk="0" hangingPunct="0"/>
            <a:r>
              <a:rPr lang="fr-FR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( IP)</a:t>
            </a:r>
            <a:endParaRPr lang="en-GB" sz="1000" b="1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39750" y="1052513"/>
            <a:ext cx="1339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W2A </a:t>
            </a:r>
          </a:p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Ku-band</a:t>
            </a:r>
          </a:p>
        </p:txBody>
      </p:sp>
      <p:sp>
        <p:nvSpPr>
          <p:cNvPr id="6446" name="Rectangle 302"/>
          <p:cNvSpPr>
            <a:spLocks noChangeArrowheads="1"/>
          </p:cNvSpPr>
          <p:nvPr/>
        </p:nvSpPr>
        <p:spPr bwMode="auto">
          <a:xfrm>
            <a:off x="5364163" y="5734050"/>
            <a:ext cx="215900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4" name="Group 305"/>
          <p:cNvGrpSpPr>
            <a:grpSpLocks/>
          </p:cNvGrpSpPr>
          <p:nvPr/>
        </p:nvGrpSpPr>
        <p:grpSpPr bwMode="auto">
          <a:xfrm>
            <a:off x="7235825" y="5229225"/>
            <a:ext cx="431800" cy="474663"/>
            <a:chOff x="1728" y="1998"/>
            <a:chExt cx="576" cy="470"/>
          </a:xfrm>
        </p:grpSpPr>
        <p:sp>
          <p:nvSpPr>
            <p:cNvPr id="6450" name="Freeform 306"/>
            <p:cNvSpPr>
              <a:spLocks/>
            </p:cNvSpPr>
            <p:nvPr/>
          </p:nvSpPr>
          <p:spPr bwMode="auto">
            <a:xfrm flipH="1">
              <a:off x="1755" y="2039"/>
              <a:ext cx="448" cy="425"/>
            </a:xfrm>
            <a:custGeom>
              <a:avLst/>
              <a:gdLst/>
              <a:ahLst/>
              <a:cxnLst>
                <a:cxn ang="0">
                  <a:pos x="658" y="28"/>
                </a:cxn>
                <a:cxn ang="0">
                  <a:pos x="757" y="0"/>
                </a:cxn>
                <a:cxn ang="0">
                  <a:pos x="824" y="13"/>
                </a:cxn>
                <a:cxn ang="0">
                  <a:pos x="915" y="99"/>
                </a:cxn>
                <a:cxn ang="0">
                  <a:pos x="938" y="245"/>
                </a:cxn>
                <a:cxn ang="0">
                  <a:pos x="887" y="649"/>
                </a:cxn>
                <a:cxn ang="0">
                  <a:pos x="848" y="786"/>
                </a:cxn>
                <a:cxn ang="0">
                  <a:pos x="1049" y="921"/>
                </a:cxn>
                <a:cxn ang="0">
                  <a:pos x="1266" y="779"/>
                </a:cxn>
                <a:cxn ang="0">
                  <a:pos x="1435" y="720"/>
                </a:cxn>
                <a:cxn ang="0">
                  <a:pos x="1597" y="743"/>
                </a:cxn>
                <a:cxn ang="0">
                  <a:pos x="1317" y="1043"/>
                </a:cxn>
                <a:cxn ang="0">
                  <a:pos x="1562" y="1312"/>
                </a:cxn>
                <a:cxn ang="0">
                  <a:pos x="1439" y="1454"/>
                </a:cxn>
                <a:cxn ang="0">
                  <a:pos x="1459" y="1758"/>
                </a:cxn>
                <a:cxn ang="0">
                  <a:pos x="2027" y="1766"/>
                </a:cxn>
                <a:cxn ang="0">
                  <a:pos x="2023" y="1837"/>
                </a:cxn>
                <a:cxn ang="0">
                  <a:pos x="1207" y="2058"/>
                </a:cxn>
                <a:cxn ang="0">
                  <a:pos x="615" y="2038"/>
                </a:cxn>
                <a:cxn ang="0">
                  <a:pos x="627" y="1852"/>
                </a:cxn>
                <a:cxn ang="0">
                  <a:pos x="517" y="1813"/>
                </a:cxn>
                <a:cxn ang="0">
                  <a:pos x="513" y="1770"/>
                </a:cxn>
                <a:cxn ang="0">
                  <a:pos x="698" y="1730"/>
                </a:cxn>
                <a:cxn ang="0">
                  <a:pos x="864" y="1224"/>
                </a:cxn>
                <a:cxn ang="0">
                  <a:pos x="690" y="1079"/>
                </a:cxn>
                <a:cxn ang="0">
                  <a:pos x="205" y="1348"/>
                </a:cxn>
                <a:cxn ang="0">
                  <a:pos x="75" y="1340"/>
                </a:cxn>
                <a:cxn ang="0">
                  <a:pos x="4" y="1224"/>
                </a:cxn>
                <a:cxn ang="0">
                  <a:pos x="0" y="1142"/>
                </a:cxn>
                <a:cxn ang="0">
                  <a:pos x="71" y="806"/>
                </a:cxn>
                <a:cxn ang="0">
                  <a:pos x="150" y="573"/>
                </a:cxn>
                <a:cxn ang="0">
                  <a:pos x="36" y="455"/>
                </a:cxn>
                <a:cxn ang="0">
                  <a:pos x="118" y="359"/>
                </a:cxn>
                <a:cxn ang="0">
                  <a:pos x="217" y="463"/>
                </a:cxn>
                <a:cxn ang="0">
                  <a:pos x="378" y="245"/>
                </a:cxn>
                <a:cxn ang="0">
                  <a:pos x="536" y="84"/>
                </a:cxn>
                <a:cxn ang="0">
                  <a:pos x="658" y="28"/>
                </a:cxn>
                <a:cxn ang="0">
                  <a:pos x="658" y="28"/>
                </a:cxn>
              </a:cxnLst>
              <a:rect l="0" t="0" r="r" b="b"/>
              <a:pathLst>
                <a:path w="2027" h="2058">
                  <a:moveTo>
                    <a:pt x="658" y="28"/>
                  </a:moveTo>
                  <a:lnTo>
                    <a:pt x="757" y="0"/>
                  </a:lnTo>
                  <a:lnTo>
                    <a:pt x="824" y="13"/>
                  </a:lnTo>
                  <a:lnTo>
                    <a:pt x="915" y="99"/>
                  </a:lnTo>
                  <a:lnTo>
                    <a:pt x="938" y="245"/>
                  </a:lnTo>
                  <a:lnTo>
                    <a:pt x="887" y="649"/>
                  </a:lnTo>
                  <a:lnTo>
                    <a:pt x="848" y="786"/>
                  </a:lnTo>
                  <a:lnTo>
                    <a:pt x="1049" y="921"/>
                  </a:lnTo>
                  <a:lnTo>
                    <a:pt x="1266" y="779"/>
                  </a:lnTo>
                  <a:lnTo>
                    <a:pt x="1435" y="720"/>
                  </a:lnTo>
                  <a:lnTo>
                    <a:pt x="1597" y="743"/>
                  </a:lnTo>
                  <a:lnTo>
                    <a:pt x="1317" y="1043"/>
                  </a:lnTo>
                  <a:lnTo>
                    <a:pt x="1562" y="1312"/>
                  </a:lnTo>
                  <a:lnTo>
                    <a:pt x="1439" y="1454"/>
                  </a:lnTo>
                  <a:lnTo>
                    <a:pt x="1459" y="1758"/>
                  </a:lnTo>
                  <a:lnTo>
                    <a:pt x="2027" y="1766"/>
                  </a:lnTo>
                  <a:lnTo>
                    <a:pt x="2023" y="1837"/>
                  </a:lnTo>
                  <a:lnTo>
                    <a:pt x="1207" y="2058"/>
                  </a:lnTo>
                  <a:lnTo>
                    <a:pt x="615" y="2038"/>
                  </a:lnTo>
                  <a:lnTo>
                    <a:pt x="627" y="1852"/>
                  </a:lnTo>
                  <a:lnTo>
                    <a:pt x="517" y="1813"/>
                  </a:lnTo>
                  <a:lnTo>
                    <a:pt x="513" y="1770"/>
                  </a:lnTo>
                  <a:lnTo>
                    <a:pt x="698" y="1730"/>
                  </a:lnTo>
                  <a:lnTo>
                    <a:pt x="864" y="1224"/>
                  </a:lnTo>
                  <a:lnTo>
                    <a:pt x="690" y="1079"/>
                  </a:lnTo>
                  <a:lnTo>
                    <a:pt x="205" y="1348"/>
                  </a:lnTo>
                  <a:lnTo>
                    <a:pt x="75" y="1340"/>
                  </a:lnTo>
                  <a:lnTo>
                    <a:pt x="4" y="1224"/>
                  </a:lnTo>
                  <a:lnTo>
                    <a:pt x="0" y="1142"/>
                  </a:lnTo>
                  <a:lnTo>
                    <a:pt x="71" y="806"/>
                  </a:lnTo>
                  <a:lnTo>
                    <a:pt x="150" y="573"/>
                  </a:lnTo>
                  <a:lnTo>
                    <a:pt x="36" y="455"/>
                  </a:lnTo>
                  <a:lnTo>
                    <a:pt x="118" y="359"/>
                  </a:lnTo>
                  <a:lnTo>
                    <a:pt x="217" y="463"/>
                  </a:lnTo>
                  <a:lnTo>
                    <a:pt x="378" y="245"/>
                  </a:lnTo>
                  <a:lnTo>
                    <a:pt x="536" y="84"/>
                  </a:lnTo>
                  <a:lnTo>
                    <a:pt x="658" y="28"/>
                  </a:lnTo>
                  <a:lnTo>
                    <a:pt x="65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" name="Freeform 307"/>
            <p:cNvSpPr>
              <a:spLocks/>
            </p:cNvSpPr>
            <p:nvPr/>
          </p:nvSpPr>
          <p:spPr bwMode="auto">
            <a:xfrm flipH="1">
              <a:off x="1754" y="2406"/>
              <a:ext cx="237" cy="62"/>
            </a:xfrm>
            <a:custGeom>
              <a:avLst/>
              <a:gdLst/>
              <a:ahLst/>
              <a:cxnLst>
                <a:cxn ang="0">
                  <a:pos x="995" y="69"/>
                </a:cxn>
                <a:cxn ang="0">
                  <a:pos x="999" y="258"/>
                </a:cxn>
                <a:cxn ang="0">
                  <a:pos x="446" y="287"/>
                </a:cxn>
                <a:cxn ang="0">
                  <a:pos x="307" y="307"/>
                </a:cxn>
                <a:cxn ang="0">
                  <a:pos x="0" y="285"/>
                </a:cxn>
                <a:cxn ang="0">
                  <a:pos x="292" y="250"/>
                </a:cxn>
                <a:cxn ang="0">
                  <a:pos x="280" y="182"/>
                </a:cxn>
                <a:cxn ang="0">
                  <a:pos x="87" y="76"/>
                </a:cxn>
                <a:cxn ang="0">
                  <a:pos x="443" y="53"/>
                </a:cxn>
                <a:cxn ang="0">
                  <a:pos x="447" y="0"/>
                </a:cxn>
                <a:cxn ang="0">
                  <a:pos x="1083" y="0"/>
                </a:cxn>
                <a:cxn ang="0">
                  <a:pos x="1078" y="65"/>
                </a:cxn>
                <a:cxn ang="0">
                  <a:pos x="995" y="69"/>
                </a:cxn>
                <a:cxn ang="0">
                  <a:pos x="995" y="69"/>
                </a:cxn>
              </a:cxnLst>
              <a:rect l="0" t="0" r="r" b="b"/>
              <a:pathLst>
                <a:path w="1083" h="307">
                  <a:moveTo>
                    <a:pt x="995" y="69"/>
                  </a:moveTo>
                  <a:lnTo>
                    <a:pt x="999" y="258"/>
                  </a:lnTo>
                  <a:lnTo>
                    <a:pt x="446" y="287"/>
                  </a:lnTo>
                  <a:lnTo>
                    <a:pt x="307" y="307"/>
                  </a:lnTo>
                  <a:lnTo>
                    <a:pt x="0" y="285"/>
                  </a:lnTo>
                  <a:lnTo>
                    <a:pt x="292" y="250"/>
                  </a:lnTo>
                  <a:lnTo>
                    <a:pt x="280" y="182"/>
                  </a:lnTo>
                  <a:lnTo>
                    <a:pt x="87" y="76"/>
                  </a:lnTo>
                  <a:lnTo>
                    <a:pt x="443" y="53"/>
                  </a:lnTo>
                  <a:lnTo>
                    <a:pt x="447" y="0"/>
                  </a:lnTo>
                  <a:lnTo>
                    <a:pt x="1083" y="0"/>
                  </a:lnTo>
                  <a:lnTo>
                    <a:pt x="1078" y="65"/>
                  </a:lnTo>
                  <a:lnTo>
                    <a:pt x="995" y="69"/>
                  </a:lnTo>
                  <a:lnTo>
                    <a:pt x="995" y="6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" name="Freeform 308"/>
            <p:cNvSpPr>
              <a:spLocks/>
            </p:cNvSpPr>
            <p:nvPr/>
          </p:nvSpPr>
          <p:spPr bwMode="auto">
            <a:xfrm flipH="1">
              <a:off x="1755" y="2410"/>
              <a:ext cx="138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4" y="15"/>
                </a:cxn>
                <a:cxn ang="0">
                  <a:pos x="634" y="61"/>
                </a:cxn>
                <a:cxn ang="0">
                  <a:pos x="557" y="76"/>
                </a:cxn>
                <a:cxn ang="0">
                  <a:pos x="557" y="217"/>
                </a:cxn>
                <a:cxn ang="0">
                  <a:pos x="541" y="95"/>
                </a:cxn>
                <a:cxn ang="0">
                  <a:pos x="437" y="95"/>
                </a:cxn>
                <a:cxn ang="0">
                  <a:pos x="437" y="149"/>
                </a:cxn>
                <a:cxn ang="0">
                  <a:pos x="361" y="149"/>
                </a:cxn>
                <a:cxn ang="0">
                  <a:pos x="359" y="95"/>
                </a:cxn>
                <a:cxn ang="0">
                  <a:pos x="327" y="93"/>
                </a:cxn>
                <a:cxn ang="0">
                  <a:pos x="327" y="146"/>
                </a:cxn>
                <a:cxn ang="0">
                  <a:pos x="234" y="144"/>
                </a:cxn>
                <a:cxn ang="0">
                  <a:pos x="229" y="83"/>
                </a:cxn>
                <a:cxn ang="0">
                  <a:pos x="120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4" h="217">
                  <a:moveTo>
                    <a:pt x="0" y="0"/>
                  </a:moveTo>
                  <a:lnTo>
                    <a:pt x="634" y="15"/>
                  </a:lnTo>
                  <a:lnTo>
                    <a:pt x="634" y="61"/>
                  </a:lnTo>
                  <a:lnTo>
                    <a:pt x="557" y="76"/>
                  </a:lnTo>
                  <a:lnTo>
                    <a:pt x="557" y="217"/>
                  </a:lnTo>
                  <a:lnTo>
                    <a:pt x="541" y="95"/>
                  </a:lnTo>
                  <a:lnTo>
                    <a:pt x="437" y="95"/>
                  </a:lnTo>
                  <a:lnTo>
                    <a:pt x="437" y="149"/>
                  </a:lnTo>
                  <a:lnTo>
                    <a:pt x="361" y="149"/>
                  </a:lnTo>
                  <a:lnTo>
                    <a:pt x="359" y="95"/>
                  </a:lnTo>
                  <a:lnTo>
                    <a:pt x="327" y="93"/>
                  </a:lnTo>
                  <a:lnTo>
                    <a:pt x="327" y="146"/>
                  </a:lnTo>
                  <a:lnTo>
                    <a:pt x="234" y="144"/>
                  </a:lnTo>
                  <a:lnTo>
                    <a:pt x="229" y="83"/>
                  </a:lnTo>
                  <a:lnTo>
                    <a:pt x="12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" name="Freeform 309"/>
            <p:cNvSpPr>
              <a:spLocks/>
            </p:cNvSpPr>
            <p:nvPr/>
          </p:nvSpPr>
          <p:spPr bwMode="auto">
            <a:xfrm flipH="1">
              <a:off x="1728" y="2423"/>
              <a:ext cx="173" cy="43"/>
            </a:xfrm>
            <a:custGeom>
              <a:avLst/>
              <a:gdLst/>
              <a:ahLst/>
              <a:cxnLst>
                <a:cxn ang="0">
                  <a:pos x="146" y="59"/>
                </a:cxn>
                <a:cxn ang="0">
                  <a:pos x="204" y="61"/>
                </a:cxn>
                <a:cxn ang="0">
                  <a:pos x="202" y="178"/>
                </a:cxn>
                <a:cxn ang="0">
                  <a:pos x="607" y="165"/>
                </a:cxn>
                <a:cxn ang="0">
                  <a:pos x="780" y="190"/>
                </a:cxn>
                <a:cxn ang="0">
                  <a:pos x="153" y="200"/>
                </a:cxn>
                <a:cxn ang="0">
                  <a:pos x="4" y="19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72" y="83"/>
                </a:cxn>
                <a:cxn ang="0">
                  <a:pos x="78" y="165"/>
                </a:cxn>
                <a:cxn ang="0">
                  <a:pos x="139" y="175"/>
                </a:cxn>
                <a:cxn ang="0">
                  <a:pos x="146" y="59"/>
                </a:cxn>
                <a:cxn ang="0">
                  <a:pos x="146" y="59"/>
                </a:cxn>
              </a:cxnLst>
              <a:rect l="0" t="0" r="r" b="b"/>
              <a:pathLst>
                <a:path w="780" h="200">
                  <a:moveTo>
                    <a:pt x="146" y="59"/>
                  </a:moveTo>
                  <a:lnTo>
                    <a:pt x="204" y="61"/>
                  </a:lnTo>
                  <a:lnTo>
                    <a:pt x="202" y="178"/>
                  </a:lnTo>
                  <a:lnTo>
                    <a:pt x="607" y="165"/>
                  </a:lnTo>
                  <a:lnTo>
                    <a:pt x="780" y="190"/>
                  </a:lnTo>
                  <a:lnTo>
                    <a:pt x="153" y="200"/>
                  </a:lnTo>
                  <a:lnTo>
                    <a:pt x="4" y="193"/>
                  </a:lnTo>
                  <a:lnTo>
                    <a:pt x="0" y="88"/>
                  </a:lnTo>
                  <a:lnTo>
                    <a:pt x="0" y="0"/>
                  </a:lnTo>
                  <a:lnTo>
                    <a:pt x="72" y="83"/>
                  </a:lnTo>
                  <a:lnTo>
                    <a:pt x="78" y="165"/>
                  </a:lnTo>
                  <a:lnTo>
                    <a:pt x="139" y="175"/>
                  </a:lnTo>
                  <a:lnTo>
                    <a:pt x="146" y="59"/>
                  </a:lnTo>
                  <a:lnTo>
                    <a:pt x="146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" name="Freeform 310"/>
            <p:cNvSpPr>
              <a:spLocks/>
            </p:cNvSpPr>
            <p:nvPr/>
          </p:nvSpPr>
          <p:spPr bwMode="auto">
            <a:xfrm flipH="1">
              <a:off x="1767" y="2384"/>
              <a:ext cx="102" cy="1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57" y="83"/>
                </a:cxn>
                <a:cxn ang="0">
                  <a:pos x="400" y="8"/>
                </a:cxn>
                <a:cxn ang="0">
                  <a:pos x="359" y="0"/>
                </a:cxn>
                <a:cxn ang="0">
                  <a:pos x="329" y="23"/>
                </a:cxn>
                <a:cxn ang="0">
                  <a:pos x="325" y="53"/>
                </a:cxn>
                <a:cxn ang="0">
                  <a:pos x="257" y="61"/>
                </a:cxn>
                <a:cxn ang="0">
                  <a:pos x="257" y="34"/>
                </a:cxn>
                <a:cxn ang="0">
                  <a:pos x="222" y="34"/>
                </a:cxn>
                <a:cxn ang="0">
                  <a:pos x="215" y="61"/>
                </a:cxn>
                <a:cxn ang="0">
                  <a:pos x="132" y="27"/>
                </a:cxn>
                <a:cxn ang="0">
                  <a:pos x="68" y="23"/>
                </a:cxn>
                <a:cxn ang="0">
                  <a:pos x="63" y="61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457" h="88">
                  <a:moveTo>
                    <a:pt x="0" y="88"/>
                  </a:moveTo>
                  <a:lnTo>
                    <a:pt x="457" y="83"/>
                  </a:lnTo>
                  <a:lnTo>
                    <a:pt x="400" y="8"/>
                  </a:lnTo>
                  <a:lnTo>
                    <a:pt x="359" y="0"/>
                  </a:lnTo>
                  <a:lnTo>
                    <a:pt x="329" y="23"/>
                  </a:lnTo>
                  <a:lnTo>
                    <a:pt x="325" y="53"/>
                  </a:lnTo>
                  <a:lnTo>
                    <a:pt x="257" y="61"/>
                  </a:lnTo>
                  <a:lnTo>
                    <a:pt x="257" y="34"/>
                  </a:lnTo>
                  <a:lnTo>
                    <a:pt x="222" y="34"/>
                  </a:lnTo>
                  <a:lnTo>
                    <a:pt x="215" y="61"/>
                  </a:lnTo>
                  <a:lnTo>
                    <a:pt x="132" y="27"/>
                  </a:lnTo>
                  <a:lnTo>
                    <a:pt x="68" y="23"/>
                  </a:lnTo>
                  <a:lnTo>
                    <a:pt x="63" y="61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311"/>
            <p:cNvGrpSpPr>
              <a:grpSpLocks/>
            </p:cNvGrpSpPr>
            <p:nvPr/>
          </p:nvGrpSpPr>
          <p:grpSpPr bwMode="auto">
            <a:xfrm>
              <a:off x="1839" y="1998"/>
              <a:ext cx="465" cy="470"/>
              <a:chOff x="1839" y="1998"/>
              <a:chExt cx="465" cy="470"/>
            </a:xfrm>
          </p:grpSpPr>
          <p:sp>
            <p:nvSpPr>
              <p:cNvPr id="6456" name="Rectangle 312"/>
              <p:cNvSpPr>
                <a:spLocks noChangeArrowheads="1"/>
              </p:cNvSpPr>
              <p:nvPr/>
            </p:nvSpPr>
            <p:spPr bwMode="auto">
              <a:xfrm>
                <a:off x="2195" y="2172"/>
                <a:ext cx="0" cy="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" name="Freeform 313"/>
              <p:cNvSpPr>
                <a:spLocks/>
              </p:cNvSpPr>
              <p:nvPr/>
            </p:nvSpPr>
            <p:spPr bwMode="auto">
              <a:xfrm flipH="1">
                <a:off x="2170" y="2116"/>
                <a:ext cx="18" cy="3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0" y="88"/>
                  </a:cxn>
                  <a:cxn ang="0">
                    <a:pos x="76" y="164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64">
                    <a:moveTo>
                      <a:pt x="76" y="0"/>
                    </a:moveTo>
                    <a:lnTo>
                      <a:pt x="0" y="88"/>
                    </a:lnTo>
                    <a:lnTo>
                      <a:pt x="76" y="164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8" name="Freeform 314"/>
              <p:cNvSpPr>
                <a:spLocks/>
              </p:cNvSpPr>
              <p:nvPr/>
            </p:nvSpPr>
            <p:spPr bwMode="auto">
              <a:xfrm flipH="1">
                <a:off x="1839" y="2212"/>
                <a:ext cx="130" cy="37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0" y="75"/>
                  </a:cxn>
                  <a:cxn ang="0">
                    <a:pos x="245" y="0"/>
                  </a:cxn>
                  <a:cxn ang="0">
                    <a:pos x="287" y="83"/>
                  </a:cxn>
                  <a:cxn ang="0">
                    <a:pos x="586" y="124"/>
                  </a:cxn>
                  <a:cxn ang="0">
                    <a:pos x="579" y="174"/>
                  </a:cxn>
                  <a:cxn ang="0">
                    <a:pos x="163" y="151"/>
                  </a:cxn>
                  <a:cxn ang="0">
                    <a:pos x="155" y="113"/>
                  </a:cxn>
                  <a:cxn ang="0">
                    <a:pos x="23" y="94"/>
                  </a:cxn>
                  <a:cxn ang="0">
                    <a:pos x="23" y="94"/>
                  </a:cxn>
                </a:cxnLst>
                <a:rect l="0" t="0" r="r" b="b"/>
                <a:pathLst>
                  <a:path w="586" h="174">
                    <a:moveTo>
                      <a:pt x="23" y="94"/>
                    </a:moveTo>
                    <a:lnTo>
                      <a:pt x="0" y="75"/>
                    </a:lnTo>
                    <a:lnTo>
                      <a:pt x="245" y="0"/>
                    </a:lnTo>
                    <a:lnTo>
                      <a:pt x="287" y="83"/>
                    </a:lnTo>
                    <a:lnTo>
                      <a:pt x="586" y="124"/>
                    </a:lnTo>
                    <a:lnTo>
                      <a:pt x="579" y="174"/>
                    </a:lnTo>
                    <a:lnTo>
                      <a:pt x="163" y="151"/>
                    </a:lnTo>
                    <a:lnTo>
                      <a:pt x="155" y="113"/>
                    </a:lnTo>
                    <a:lnTo>
                      <a:pt x="23" y="94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9" name="Freeform 315"/>
              <p:cNvSpPr>
                <a:spLocks/>
              </p:cNvSpPr>
              <p:nvPr/>
            </p:nvSpPr>
            <p:spPr bwMode="auto">
              <a:xfrm flipH="1">
                <a:off x="1892" y="2397"/>
                <a:ext cx="151" cy="69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363" y="221"/>
                  </a:cxn>
                  <a:cxn ang="0">
                    <a:pos x="398" y="267"/>
                  </a:cxn>
                  <a:cxn ang="0">
                    <a:pos x="197" y="312"/>
                  </a:cxn>
                  <a:cxn ang="0">
                    <a:pos x="159" y="214"/>
                  </a:cxn>
                  <a:cxn ang="0">
                    <a:pos x="140" y="331"/>
                  </a:cxn>
                  <a:cxn ang="0">
                    <a:pos x="668" y="312"/>
                  </a:cxn>
                  <a:cxn ang="0">
                    <a:pos x="687" y="61"/>
                  </a:cxn>
                  <a:cxn ang="0">
                    <a:pos x="492" y="16"/>
                  </a:cxn>
                  <a:cxn ang="0">
                    <a:pos x="277" y="0"/>
                  </a:cxn>
                  <a:cxn ang="0">
                    <a:pos x="51" y="19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r" b="b"/>
                <a:pathLst>
                  <a:path w="687" h="331">
                    <a:moveTo>
                      <a:pt x="0" y="112"/>
                    </a:moveTo>
                    <a:lnTo>
                      <a:pt x="363" y="221"/>
                    </a:lnTo>
                    <a:lnTo>
                      <a:pt x="398" y="267"/>
                    </a:lnTo>
                    <a:lnTo>
                      <a:pt x="197" y="312"/>
                    </a:lnTo>
                    <a:lnTo>
                      <a:pt x="159" y="214"/>
                    </a:lnTo>
                    <a:lnTo>
                      <a:pt x="140" y="331"/>
                    </a:lnTo>
                    <a:lnTo>
                      <a:pt x="668" y="312"/>
                    </a:lnTo>
                    <a:lnTo>
                      <a:pt x="687" y="61"/>
                    </a:lnTo>
                    <a:lnTo>
                      <a:pt x="492" y="16"/>
                    </a:lnTo>
                    <a:lnTo>
                      <a:pt x="277" y="0"/>
                    </a:lnTo>
                    <a:lnTo>
                      <a:pt x="51" y="19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0" name="Freeform 316"/>
              <p:cNvSpPr>
                <a:spLocks/>
              </p:cNvSpPr>
              <p:nvPr/>
            </p:nvSpPr>
            <p:spPr bwMode="auto">
              <a:xfrm flipH="1">
                <a:off x="1917" y="2332"/>
                <a:ext cx="66" cy="67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2" y="117"/>
                  </a:cxn>
                  <a:cxn ang="0">
                    <a:pos x="110" y="183"/>
                  </a:cxn>
                  <a:cxn ang="0">
                    <a:pos x="102" y="227"/>
                  </a:cxn>
                  <a:cxn ang="0">
                    <a:pos x="0" y="296"/>
                  </a:cxn>
                  <a:cxn ang="0">
                    <a:pos x="129" y="296"/>
                  </a:cxn>
                  <a:cxn ang="0">
                    <a:pos x="299" y="323"/>
                  </a:cxn>
                  <a:cxn ang="0">
                    <a:pos x="167" y="106"/>
                  </a:cxn>
                  <a:cxn ang="0">
                    <a:pos x="57" y="0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299" h="323">
                    <a:moveTo>
                      <a:pt x="0" y="183"/>
                    </a:moveTo>
                    <a:lnTo>
                      <a:pt x="72" y="117"/>
                    </a:lnTo>
                    <a:lnTo>
                      <a:pt x="110" y="183"/>
                    </a:lnTo>
                    <a:lnTo>
                      <a:pt x="102" y="227"/>
                    </a:lnTo>
                    <a:lnTo>
                      <a:pt x="0" y="296"/>
                    </a:lnTo>
                    <a:lnTo>
                      <a:pt x="129" y="296"/>
                    </a:lnTo>
                    <a:lnTo>
                      <a:pt x="299" y="323"/>
                    </a:lnTo>
                    <a:lnTo>
                      <a:pt x="167" y="106"/>
                    </a:lnTo>
                    <a:lnTo>
                      <a:pt x="57" y="0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1" name="Freeform 317"/>
              <p:cNvSpPr>
                <a:spLocks/>
              </p:cNvSpPr>
              <p:nvPr/>
            </p:nvSpPr>
            <p:spPr bwMode="auto">
              <a:xfrm flipH="1">
                <a:off x="1857" y="2229"/>
                <a:ext cx="143" cy="10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644" y="414"/>
                  </a:cxn>
                  <a:cxn ang="0">
                    <a:pos x="590" y="493"/>
                  </a:cxn>
                  <a:cxn ang="0">
                    <a:pos x="0" y="175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644" h="493">
                    <a:moveTo>
                      <a:pt x="30" y="0"/>
                    </a:moveTo>
                    <a:lnTo>
                      <a:pt x="644" y="414"/>
                    </a:lnTo>
                    <a:lnTo>
                      <a:pt x="590" y="493"/>
                    </a:lnTo>
                    <a:lnTo>
                      <a:pt x="0" y="1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2" name="Freeform 318"/>
              <p:cNvSpPr>
                <a:spLocks/>
              </p:cNvSpPr>
              <p:nvPr/>
            </p:nvSpPr>
            <p:spPr bwMode="auto">
              <a:xfrm flipH="1">
                <a:off x="2058" y="2068"/>
                <a:ext cx="15" cy="109"/>
              </a:xfrm>
              <a:custGeom>
                <a:avLst/>
                <a:gdLst/>
                <a:ahLst/>
                <a:cxnLst>
                  <a:cxn ang="0">
                    <a:pos x="38" y="113"/>
                  </a:cxn>
                  <a:cxn ang="0">
                    <a:pos x="34" y="277"/>
                  </a:cxn>
                  <a:cxn ang="0">
                    <a:pos x="0" y="530"/>
                  </a:cxn>
                  <a:cxn ang="0">
                    <a:pos x="64" y="307"/>
                  </a:cxn>
                  <a:cxn ang="0">
                    <a:pos x="68" y="0"/>
                  </a:cxn>
                  <a:cxn ang="0">
                    <a:pos x="38" y="113"/>
                  </a:cxn>
                  <a:cxn ang="0">
                    <a:pos x="38" y="113"/>
                  </a:cxn>
                </a:cxnLst>
                <a:rect l="0" t="0" r="r" b="b"/>
                <a:pathLst>
                  <a:path w="68" h="530">
                    <a:moveTo>
                      <a:pt x="38" y="113"/>
                    </a:moveTo>
                    <a:lnTo>
                      <a:pt x="34" y="277"/>
                    </a:lnTo>
                    <a:lnTo>
                      <a:pt x="0" y="530"/>
                    </a:lnTo>
                    <a:lnTo>
                      <a:pt x="64" y="307"/>
                    </a:lnTo>
                    <a:lnTo>
                      <a:pt x="68" y="0"/>
                    </a:lnTo>
                    <a:lnTo>
                      <a:pt x="38" y="113"/>
                    </a:lnTo>
                    <a:lnTo>
                      <a:pt x="38" y="113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3" name="Freeform 319"/>
              <p:cNvSpPr>
                <a:spLocks/>
              </p:cNvSpPr>
              <p:nvPr/>
            </p:nvSpPr>
            <p:spPr bwMode="auto">
              <a:xfrm flipH="1">
                <a:off x="2026" y="2044"/>
                <a:ext cx="162" cy="258"/>
              </a:xfrm>
              <a:custGeom>
                <a:avLst/>
                <a:gdLst/>
                <a:ahLst/>
                <a:cxnLst>
                  <a:cxn ang="0">
                    <a:pos x="733" y="72"/>
                  </a:cxn>
                  <a:cxn ang="0">
                    <a:pos x="707" y="0"/>
                  </a:cxn>
                  <a:cxn ang="0">
                    <a:pos x="598" y="12"/>
                  </a:cxn>
                  <a:cxn ang="0">
                    <a:pos x="503" y="80"/>
                  </a:cxn>
                  <a:cxn ang="0">
                    <a:pos x="265" y="341"/>
                  </a:cxn>
                  <a:cxn ang="0">
                    <a:pos x="178" y="492"/>
                  </a:cxn>
                  <a:cxn ang="0">
                    <a:pos x="72" y="728"/>
                  </a:cxn>
                  <a:cxn ang="0">
                    <a:pos x="33" y="853"/>
                  </a:cxn>
                  <a:cxn ang="0">
                    <a:pos x="8" y="1019"/>
                  </a:cxn>
                  <a:cxn ang="0">
                    <a:pos x="0" y="1118"/>
                  </a:cxn>
                  <a:cxn ang="0">
                    <a:pos x="19" y="1221"/>
                  </a:cxn>
                  <a:cxn ang="0">
                    <a:pos x="46" y="1243"/>
                  </a:cxn>
                  <a:cxn ang="0">
                    <a:pos x="106" y="1251"/>
                  </a:cxn>
                  <a:cxn ang="0">
                    <a:pos x="288" y="1088"/>
                  </a:cxn>
                  <a:cxn ang="0">
                    <a:pos x="162" y="1126"/>
                  </a:cxn>
                  <a:cxn ang="0">
                    <a:pos x="102" y="952"/>
                  </a:cxn>
                  <a:cxn ang="0">
                    <a:pos x="148" y="697"/>
                  </a:cxn>
                  <a:cxn ang="0">
                    <a:pos x="302" y="462"/>
                  </a:cxn>
                  <a:cxn ang="0">
                    <a:pos x="477" y="357"/>
                  </a:cxn>
                  <a:cxn ang="0">
                    <a:pos x="617" y="357"/>
                  </a:cxn>
                  <a:cxn ang="0">
                    <a:pos x="677" y="447"/>
                  </a:cxn>
                  <a:cxn ang="0">
                    <a:pos x="726" y="242"/>
                  </a:cxn>
                  <a:cxn ang="0">
                    <a:pos x="733" y="72"/>
                  </a:cxn>
                  <a:cxn ang="0">
                    <a:pos x="733" y="72"/>
                  </a:cxn>
                </a:cxnLst>
                <a:rect l="0" t="0" r="r" b="b"/>
                <a:pathLst>
                  <a:path w="733" h="1251">
                    <a:moveTo>
                      <a:pt x="733" y="72"/>
                    </a:moveTo>
                    <a:lnTo>
                      <a:pt x="707" y="0"/>
                    </a:lnTo>
                    <a:lnTo>
                      <a:pt x="598" y="12"/>
                    </a:lnTo>
                    <a:lnTo>
                      <a:pt x="503" y="80"/>
                    </a:lnTo>
                    <a:lnTo>
                      <a:pt x="265" y="341"/>
                    </a:lnTo>
                    <a:lnTo>
                      <a:pt x="178" y="492"/>
                    </a:lnTo>
                    <a:lnTo>
                      <a:pt x="72" y="728"/>
                    </a:lnTo>
                    <a:lnTo>
                      <a:pt x="33" y="853"/>
                    </a:lnTo>
                    <a:lnTo>
                      <a:pt x="8" y="1019"/>
                    </a:lnTo>
                    <a:lnTo>
                      <a:pt x="0" y="1118"/>
                    </a:lnTo>
                    <a:lnTo>
                      <a:pt x="19" y="1221"/>
                    </a:lnTo>
                    <a:lnTo>
                      <a:pt x="46" y="1243"/>
                    </a:lnTo>
                    <a:lnTo>
                      <a:pt x="106" y="1251"/>
                    </a:lnTo>
                    <a:lnTo>
                      <a:pt x="288" y="1088"/>
                    </a:lnTo>
                    <a:lnTo>
                      <a:pt x="162" y="1126"/>
                    </a:lnTo>
                    <a:lnTo>
                      <a:pt x="102" y="952"/>
                    </a:lnTo>
                    <a:lnTo>
                      <a:pt x="148" y="697"/>
                    </a:lnTo>
                    <a:lnTo>
                      <a:pt x="302" y="462"/>
                    </a:lnTo>
                    <a:lnTo>
                      <a:pt x="477" y="357"/>
                    </a:lnTo>
                    <a:lnTo>
                      <a:pt x="617" y="357"/>
                    </a:lnTo>
                    <a:lnTo>
                      <a:pt x="677" y="447"/>
                    </a:lnTo>
                    <a:lnTo>
                      <a:pt x="726" y="242"/>
                    </a:lnTo>
                    <a:lnTo>
                      <a:pt x="733" y="72"/>
                    </a:lnTo>
                    <a:lnTo>
                      <a:pt x="733" y="72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4" name="Freeform 320"/>
              <p:cNvSpPr>
                <a:spLocks/>
              </p:cNvSpPr>
              <p:nvPr/>
            </p:nvSpPr>
            <p:spPr bwMode="auto">
              <a:xfrm flipH="1">
                <a:off x="2023" y="2044"/>
                <a:ext cx="116" cy="89"/>
              </a:xfrm>
              <a:custGeom>
                <a:avLst/>
                <a:gdLst/>
                <a:ahLst/>
                <a:cxnLst>
                  <a:cxn ang="0">
                    <a:pos x="0" y="417"/>
                  </a:cxn>
                  <a:cxn ang="0">
                    <a:pos x="219" y="217"/>
                  </a:cxn>
                  <a:cxn ang="0">
                    <a:pos x="420" y="126"/>
                  </a:cxn>
                  <a:cxn ang="0">
                    <a:pos x="480" y="126"/>
                  </a:cxn>
                  <a:cxn ang="0">
                    <a:pos x="495" y="163"/>
                  </a:cxn>
                  <a:cxn ang="0">
                    <a:pos x="442" y="152"/>
                  </a:cxn>
                  <a:cxn ang="0">
                    <a:pos x="340" y="193"/>
                  </a:cxn>
                  <a:cxn ang="0">
                    <a:pos x="223" y="285"/>
                  </a:cxn>
                  <a:cxn ang="0">
                    <a:pos x="385" y="247"/>
                  </a:cxn>
                  <a:cxn ang="0">
                    <a:pos x="473" y="269"/>
                  </a:cxn>
                  <a:cxn ang="0">
                    <a:pos x="480" y="307"/>
                  </a:cxn>
                  <a:cxn ang="0">
                    <a:pos x="401" y="288"/>
                  </a:cxn>
                  <a:cxn ang="0">
                    <a:pos x="291" y="319"/>
                  </a:cxn>
                  <a:cxn ang="0">
                    <a:pos x="412" y="341"/>
                  </a:cxn>
                  <a:cxn ang="0">
                    <a:pos x="450" y="428"/>
                  </a:cxn>
                  <a:cxn ang="0">
                    <a:pos x="499" y="326"/>
                  </a:cxn>
                  <a:cxn ang="0">
                    <a:pos x="522" y="110"/>
                  </a:cxn>
                  <a:cxn ang="0">
                    <a:pos x="488" y="0"/>
                  </a:cxn>
                  <a:cxn ang="0">
                    <a:pos x="374" y="23"/>
                  </a:cxn>
                  <a:cxn ang="0">
                    <a:pos x="283" y="77"/>
                  </a:cxn>
                  <a:cxn ang="0">
                    <a:pos x="64" y="315"/>
                  </a:cxn>
                  <a:cxn ang="0">
                    <a:pos x="0" y="417"/>
                  </a:cxn>
                  <a:cxn ang="0">
                    <a:pos x="0" y="417"/>
                  </a:cxn>
                </a:cxnLst>
                <a:rect l="0" t="0" r="r" b="b"/>
                <a:pathLst>
                  <a:path w="522" h="428">
                    <a:moveTo>
                      <a:pt x="0" y="417"/>
                    </a:moveTo>
                    <a:lnTo>
                      <a:pt x="219" y="217"/>
                    </a:lnTo>
                    <a:lnTo>
                      <a:pt x="420" y="126"/>
                    </a:lnTo>
                    <a:lnTo>
                      <a:pt x="480" y="126"/>
                    </a:lnTo>
                    <a:lnTo>
                      <a:pt x="495" y="163"/>
                    </a:lnTo>
                    <a:lnTo>
                      <a:pt x="442" y="152"/>
                    </a:lnTo>
                    <a:lnTo>
                      <a:pt x="340" y="193"/>
                    </a:lnTo>
                    <a:lnTo>
                      <a:pt x="223" y="285"/>
                    </a:lnTo>
                    <a:lnTo>
                      <a:pt x="385" y="247"/>
                    </a:lnTo>
                    <a:lnTo>
                      <a:pt x="473" y="269"/>
                    </a:lnTo>
                    <a:lnTo>
                      <a:pt x="480" y="307"/>
                    </a:lnTo>
                    <a:lnTo>
                      <a:pt x="401" y="288"/>
                    </a:lnTo>
                    <a:lnTo>
                      <a:pt x="291" y="319"/>
                    </a:lnTo>
                    <a:lnTo>
                      <a:pt x="412" y="341"/>
                    </a:lnTo>
                    <a:lnTo>
                      <a:pt x="450" y="428"/>
                    </a:lnTo>
                    <a:lnTo>
                      <a:pt x="499" y="326"/>
                    </a:lnTo>
                    <a:lnTo>
                      <a:pt x="522" y="110"/>
                    </a:lnTo>
                    <a:lnTo>
                      <a:pt x="488" y="0"/>
                    </a:lnTo>
                    <a:lnTo>
                      <a:pt x="374" y="23"/>
                    </a:lnTo>
                    <a:lnTo>
                      <a:pt x="283" y="77"/>
                    </a:lnTo>
                    <a:lnTo>
                      <a:pt x="64" y="315"/>
                    </a:lnTo>
                    <a:lnTo>
                      <a:pt x="0" y="41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898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" name="Freeform 321"/>
              <p:cNvSpPr>
                <a:spLocks/>
              </p:cNvSpPr>
              <p:nvPr/>
            </p:nvSpPr>
            <p:spPr bwMode="auto">
              <a:xfrm flipH="1">
                <a:off x="2001" y="2044"/>
                <a:ext cx="20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67"/>
                  </a:cxn>
                  <a:cxn ang="0">
                    <a:pos x="91" y="1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1" h="167">
                    <a:moveTo>
                      <a:pt x="0" y="0"/>
                    </a:moveTo>
                    <a:lnTo>
                      <a:pt x="22" y="167"/>
                    </a:lnTo>
                    <a:lnTo>
                      <a:pt x="91" y="1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6" name="Freeform 322"/>
              <p:cNvSpPr>
                <a:spLocks/>
              </p:cNvSpPr>
              <p:nvPr/>
            </p:nvSpPr>
            <p:spPr bwMode="auto">
              <a:xfrm flipH="1">
                <a:off x="1998" y="2091"/>
                <a:ext cx="160" cy="223"/>
              </a:xfrm>
              <a:custGeom>
                <a:avLst/>
                <a:gdLst/>
                <a:ahLst/>
                <a:cxnLst>
                  <a:cxn ang="0">
                    <a:pos x="620" y="0"/>
                  </a:cxn>
                  <a:cxn ang="0">
                    <a:pos x="557" y="288"/>
                  </a:cxn>
                  <a:cxn ang="0">
                    <a:pos x="398" y="662"/>
                  </a:cxn>
                  <a:cxn ang="0">
                    <a:pos x="310" y="716"/>
                  </a:cxn>
                  <a:cxn ang="0">
                    <a:pos x="145" y="939"/>
                  </a:cxn>
                  <a:cxn ang="0">
                    <a:pos x="0" y="1079"/>
                  </a:cxn>
                  <a:cxn ang="0">
                    <a:pos x="208" y="1037"/>
                  </a:cxn>
                  <a:cxn ang="0">
                    <a:pos x="450" y="909"/>
                  </a:cxn>
                  <a:cxn ang="0">
                    <a:pos x="595" y="788"/>
                  </a:cxn>
                  <a:cxn ang="0">
                    <a:pos x="663" y="590"/>
                  </a:cxn>
                  <a:cxn ang="0">
                    <a:pos x="644" y="435"/>
                  </a:cxn>
                  <a:cxn ang="0">
                    <a:pos x="712" y="313"/>
                  </a:cxn>
                  <a:cxn ang="0">
                    <a:pos x="723" y="19"/>
                  </a:cxn>
                  <a:cxn ang="0">
                    <a:pos x="666" y="170"/>
                  </a:cxn>
                  <a:cxn ang="0">
                    <a:pos x="620" y="0"/>
                  </a:cxn>
                  <a:cxn ang="0">
                    <a:pos x="620" y="0"/>
                  </a:cxn>
                </a:cxnLst>
                <a:rect l="0" t="0" r="r" b="b"/>
                <a:pathLst>
                  <a:path w="723" h="1079">
                    <a:moveTo>
                      <a:pt x="620" y="0"/>
                    </a:moveTo>
                    <a:lnTo>
                      <a:pt x="557" y="288"/>
                    </a:lnTo>
                    <a:lnTo>
                      <a:pt x="398" y="662"/>
                    </a:lnTo>
                    <a:lnTo>
                      <a:pt x="310" y="716"/>
                    </a:lnTo>
                    <a:lnTo>
                      <a:pt x="145" y="939"/>
                    </a:lnTo>
                    <a:lnTo>
                      <a:pt x="0" y="1079"/>
                    </a:lnTo>
                    <a:lnTo>
                      <a:pt x="208" y="1037"/>
                    </a:lnTo>
                    <a:lnTo>
                      <a:pt x="450" y="909"/>
                    </a:lnTo>
                    <a:lnTo>
                      <a:pt x="595" y="788"/>
                    </a:lnTo>
                    <a:lnTo>
                      <a:pt x="663" y="590"/>
                    </a:lnTo>
                    <a:lnTo>
                      <a:pt x="644" y="435"/>
                    </a:lnTo>
                    <a:lnTo>
                      <a:pt x="712" y="313"/>
                    </a:lnTo>
                    <a:lnTo>
                      <a:pt x="723" y="19"/>
                    </a:lnTo>
                    <a:lnTo>
                      <a:pt x="666" y="170"/>
                    </a:lnTo>
                    <a:lnTo>
                      <a:pt x="620" y="0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7" name="Freeform 323"/>
              <p:cNvSpPr>
                <a:spLocks/>
              </p:cNvSpPr>
              <p:nvPr/>
            </p:nvSpPr>
            <p:spPr bwMode="auto">
              <a:xfrm flipH="1">
                <a:off x="1862" y="2211"/>
                <a:ext cx="163" cy="191"/>
              </a:xfrm>
              <a:custGeom>
                <a:avLst/>
                <a:gdLst/>
                <a:ahLst/>
                <a:cxnLst>
                  <a:cxn ang="0">
                    <a:pos x="0" y="902"/>
                  </a:cxn>
                  <a:cxn ang="0">
                    <a:pos x="117" y="887"/>
                  </a:cxn>
                  <a:cxn ang="0">
                    <a:pos x="231" y="728"/>
                  </a:cxn>
                  <a:cxn ang="0">
                    <a:pos x="257" y="618"/>
                  </a:cxn>
                  <a:cxn ang="0">
                    <a:pos x="337" y="694"/>
                  </a:cxn>
                  <a:cxn ang="0">
                    <a:pos x="480" y="917"/>
                  </a:cxn>
                  <a:cxn ang="0">
                    <a:pos x="549" y="928"/>
                  </a:cxn>
                  <a:cxn ang="0">
                    <a:pos x="693" y="928"/>
                  </a:cxn>
                  <a:cxn ang="0">
                    <a:pos x="696" y="747"/>
                  </a:cxn>
                  <a:cxn ang="0">
                    <a:pos x="746" y="731"/>
                  </a:cxn>
                  <a:cxn ang="0">
                    <a:pos x="746" y="686"/>
                  </a:cxn>
                  <a:cxn ang="0">
                    <a:pos x="693" y="686"/>
                  </a:cxn>
                  <a:cxn ang="0">
                    <a:pos x="696" y="565"/>
                  </a:cxn>
                  <a:cxn ang="0">
                    <a:pos x="609" y="538"/>
                  </a:cxn>
                  <a:cxn ang="0">
                    <a:pos x="617" y="406"/>
                  </a:cxn>
                  <a:cxn ang="0">
                    <a:pos x="553" y="508"/>
                  </a:cxn>
                  <a:cxn ang="0">
                    <a:pos x="443" y="451"/>
                  </a:cxn>
                  <a:cxn ang="0">
                    <a:pos x="450" y="319"/>
                  </a:cxn>
                  <a:cxn ang="0">
                    <a:pos x="351" y="626"/>
                  </a:cxn>
                  <a:cxn ang="0">
                    <a:pos x="250" y="311"/>
                  </a:cxn>
                  <a:cxn ang="0">
                    <a:pos x="277" y="175"/>
                  </a:cxn>
                  <a:cxn ang="0">
                    <a:pos x="156" y="292"/>
                  </a:cxn>
                  <a:cxn ang="0">
                    <a:pos x="156" y="80"/>
                  </a:cxn>
                  <a:cxn ang="0">
                    <a:pos x="72" y="0"/>
                  </a:cxn>
                  <a:cxn ang="0">
                    <a:pos x="0" y="212"/>
                  </a:cxn>
                  <a:cxn ang="0">
                    <a:pos x="57" y="516"/>
                  </a:cxn>
                  <a:cxn ang="0">
                    <a:pos x="0" y="902"/>
                  </a:cxn>
                  <a:cxn ang="0">
                    <a:pos x="0" y="902"/>
                  </a:cxn>
                </a:cxnLst>
                <a:rect l="0" t="0" r="r" b="b"/>
                <a:pathLst>
                  <a:path w="746" h="928">
                    <a:moveTo>
                      <a:pt x="0" y="902"/>
                    </a:moveTo>
                    <a:lnTo>
                      <a:pt x="117" y="887"/>
                    </a:lnTo>
                    <a:lnTo>
                      <a:pt x="231" y="728"/>
                    </a:lnTo>
                    <a:lnTo>
                      <a:pt x="257" y="618"/>
                    </a:lnTo>
                    <a:lnTo>
                      <a:pt x="337" y="694"/>
                    </a:lnTo>
                    <a:lnTo>
                      <a:pt x="480" y="917"/>
                    </a:lnTo>
                    <a:lnTo>
                      <a:pt x="549" y="928"/>
                    </a:lnTo>
                    <a:lnTo>
                      <a:pt x="693" y="928"/>
                    </a:lnTo>
                    <a:lnTo>
                      <a:pt x="696" y="747"/>
                    </a:lnTo>
                    <a:lnTo>
                      <a:pt x="746" y="731"/>
                    </a:lnTo>
                    <a:lnTo>
                      <a:pt x="746" y="686"/>
                    </a:lnTo>
                    <a:lnTo>
                      <a:pt x="693" y="686"/>
                    </a:lnTo>
                    <a:lnTo>
                      <a:pt x="696" y="565"/>
                    </a:lnTo>
                    <a:lnTo>
                      <a:pt x="609" y="538"/>
                    </a:lnTo>
                    <a:lnTo>
                      <a:pt x="617" y="406"/>
                    </a:lnTo>
                    <a:lnTo>
                      <a:pt x="553" y="508"/>
                    </a:lnTo>
                    <a:lnTo>
                      <a:pt x="443" y="451"/>
                    </a:lnTo>
                    <a:lnTo>
                      <a:pt x="450" y="319"/>
                    </a:lnTo>
                    <a:lnTo>
                      <a:pt x="351" y="626"/>
                    </a:lnTo>
                    <a:lnTo>
                      <a:pt x="250" y="311"/>
                    </a:lnTo>
                    <a:lnTo>
                      <a:pt x="277" y="175"/>
                    </a:lnTo>
                    <a:lnTo>
                      <a:pt x="156" y="292"/>
                    </a:lnTo>
                    <a:lnTo>
                      <a:pt x="156" y="80"/>
                    </a:lnTo>
                    <a:lnTo>
                      <a:pt x="72" y="0"/>
                    </a:lnTo>
                    <a:lnTo>
                      <a:pt x="0" y="212"/>
                    </a:lnTo>
                    <a:lnTo>
                      <a:pt x="57" y="516"/>
                    </a:lnTo>
                    <a:lnTo>
                      <a:pt x="0" y="902"/>
                    </a:lnTo>
                    <a:lnTo>
                      <a:pt x="0" y="902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8" name="Freeform 324"/>
              <p:cNvSpPr>
                <a:spLocks/>
              </p:cNvSpPr>
              <p:nvPr/>
            </p:nvSpPr>
            <p:spPr bwMode="auto">
              <a:xfrm flipH="1">
                <a:off x="1855" y="2255"/>
                <a:ext cx="78" cy="4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83" y="196"/>
                  </a:cxn>
                  <a:cxn ang="0">
                    <a:pos x="341" y="178"/>
                  </a:cxn>
                  <a:cxn ang="0">
                    <a:pos x="34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45" h="196">
                    <a:moveTo>
                      <a:pt x="0" y="5"/>
                    </a:moveTo>
                    <a:lnTo>
                      <a:pt x="283" y="196"/>
                    </a:lnTo>
                    <a:lnTo>
                      <a:pt x="341" y="178"/>
                    </a:lnTo>
                    <a:lnTo>
                      <a:pt x="34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9" name="Freeform 325"/>
              <p:cNvSpPr>
                <a:spLocks/>
              </p:cNvSpPr>
              <p:nvPr/>
            </p:nvSpPr>
            <p:spPr bwMode="auto">
              <a:xfrm flipH="1">
                <a:off x="1847" y="2188"/>
                <a:ext cx="70" cy="48"/>
              </a:xfrm>
              <a:custGeom>
                <a:avLst/>
                <a:gdLst/>
                <a:ahLst/>
                <a:cxnLst>
                  <a:cxn ang="0">
                    <a:pos x="45" y="210"/>
                  </a:cxn>
                  <a:cxn ang="0">
                    <a:pos x="238" y="231"/>
                  </a:cxn>
                  <a:cxn ang="0">
                    <a:pos x="242" y="69"/>
                  </a:cxn>
                  <a:cxn ang="0">
                    <a:pos x="309" y="43"/>
                  </a:cxn>
                  <a:cxn ang="0">
                    <a:pos x="309" y="19"/>
                  </a:cxn>
                  <a:cxn ang="0">
                    <a:pos x="146" y="0"/>
                  </a:cxn>
                  <a:cxn ang="0">
                    <a:pos x="0" y="125"/>
                  </a:cxn>
                  <a:cxn ang="0">
                    <a:pos x="19" y="158"/>
                  </a:cxn>
                  <a:cxn ang="0">
                    <a:pos x="45" y="210"/>
                  </a:cxn>
                  <a:cxn ang="0">
                    <a:pos x="45" y="210"/>
                  </a:cxn>
                </a:cxnLst>
                <a:rect l="0" t="0" r="r" b="b"/>
                <a:pathLst>
                  <a:path w="309" h="231">
                    <a:moveTo>
                      <a:pt x="45" y="210"/>
                    </a:moveTo>
                    <a:lnTo>
                      <a:pt x="238" y="231"/>
                    </a:lnTo>
                    <a:lnTo>
                      <a:pt x="242" y="69"/>
                    </a:lnTo>
                    <a:lnTo>
                      <a:pt x="309" y="43"/>
                    </a:lnTo>
                    <a:lnTo>
                      <a:pt x="309" y="19"/>
                    </a:lnTo>
                    <a:lnTo>
                      <a:pt x="146" y="0"/>
                    </a:lnTo>
                    <a:lnTo>
                      <a:pt x="0" y="125"/>
                    </a:lnTo>
                    <a:lnTo>
                      <a:pt x="19" y="158"/>
                    </a:lnTo>
                    <a:lnTo>
                      <a:pt x="45" y="210"/>
                    </a:lnTo>
                    <a:lnTo>
                      <a:pt x="45" y="21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0" name="Freeform 326"/>
              <p:cNvSpPr>
                <a:spLocks/>
              </p:cNvSpPr>
              <p:nvPr/>
            </p:nvSpPr>
            <p:spPr bwMode="auto">
              <a:xfrm flipH="1">
                <a:off x="1869" y="2109"/>
                <a:ext cx="334" cy="293"/>
              </a:xfrm>
              <a:custGeom>
                <a:avLst/>
                <a:gdLst/>
                <a:ahLst/>
                <a:cxnLst>
                  <a:cxn ang="0">
                    <a:pos x="898" y="0"/>
                  </a:cxn>
                  <a:cxn ang="0">
                    <a:pos x="918" y="222"/>
                  </a:cxn>
                  <a:cxn ang="0">
                    <a:pos x="873" y="445"/>
                  </a:cxn>
                  <a:cxn ang="0">
                    <a:pos x="898" y="518"/>
                  </a:cxn>
                  <a:cxn ang="0">
                    <a:pos x="843" y="665"/>
                  </a:cxn>
                  <a:cxn ang="0">
                    <a:pos x="985" y="759"/>
                  </a:cxn>
                  <a:cxn ang="0">
                    <a:pos x="1059" y="646"/>
                  </a:cxn>
                  <a:cxn ang="0">
                    <a:pos x="1088" y="661"/>
                  </a:cxn>
                  <a:cxn ang="0">
                    <a:pos x="1024" y="773"/>
                  </a:cxn>
                  <a:cxn ang="0">
                    <a:pos x="1185" y="875"/>
                  </a:cxn>
                  <a:cxn ang="0">
                    <a:pos x="1239" y="782"/>
                  </a:cxn>
                  <a:cxn ang="0">
                    <a:pos x="1263" y="806"/>
                  </a:cxn>
                  <a:cxn ang="0">
                    <a:pos x="1224" y="895"/>
                  </a:cxn>
                  <a:cxn ang="0">
                    <a:pos x="1355" y="983"/>
                  </a:cxn>
                  <a:cxn ang="0">
                    <a:pos x="1404" y="885"/>
                  </a:cxn>
                  <a:cxn ang="0">
                    <a:pos x="1429" y="900"/>
                  </a:cxn>
                  <a:cxn ang="0">
                    <a:pos x="1390" y="998"/>
                  </a:cxn>
                  <a:cxn ang="0">
                    <a:pos x="1512" y="1070"/>
                  </a:cxn>
                  <a:cxn ang="0">
                    <a:pos x="1410" y="1067"/>
                  </a:cxn>
                  <a:cxn ang="0">
                    <a:pos x="1171" y="969"/>
                  </a:cxn>
                  <a:cxn ang="0">
                    <a:pos x="1107" y="988"/>
                  </a:cxn>
                  <a:cxn ang="0">
                    <a:pos x="1165" y="1140"/>
                  </a:cxn>
                  <a:cxn ang="0">
                    <a:pos x="1024" y="944"/>
                  </a:cxn>
                  <a:cxn ang="0">
                    <a:pos x="975" y="904"/>
                  </a:cxn>
                  <a:cxn ang="0">
                    <a:pos x="980" y="1037"/>
                  </a:cxn>
                  <a:cxn ang="0">
                    <a:pos x="955" y="1179"/>
                  </a:cxn>
                  <a:cxn ang="0">
                    <a:pos x="824" y="1393"/>
                  </a:cxn>
                  <a:cxn ang="0">
                    <a:pos x="663" y="1413"/>
                  </a:cxn>
                  <a:cxn ang="0">
                    <a:pos x="804" y="934"/>
                  </a:cxn>
                  <a:cxn ang="0">
                    <a:pos x="804" y="851"/>
                  </a:cxn>
                  <a:cxn ang="0">
                    <a:pos x="736" y="798"/>
                  </a:cxn>
                  <a:cxn ang="0">
                    <a:pos x="639" y="875"/>
                  </a:cxn>
                  <a:cxn ang="0">
                    <a:pos x="390" y="1008"/>
                  </a:cxn>
                  <a:cxn ang="0">
                    <a:pos x="190" y="1042"/>
                  </a:cxn>
                  <a:cxn ang="0">
                    <a:pos x="63" y="1012"/>
                  </a:cxn>
                  <a:cxn ang="0">
                    <a:pos x="4" y="939"/>
                  </a:cxn>
                  <a:cxn ang="0">
                    <a:pos x="0" y="816"/>
                  </a:cxn>
                  <a:cxn ang="0">
                    <a:pos x="49" y="612"/>
                  </a:cxn>
                  <a:cxn ang="0">
                    <a:pos x="24" y="800"/>
                  </a:cxn>
                  <a:cxn ang="0">
                    <a:pos x="43" y="914"/>
                  </a:cxn>
                  <a:cxn ang="0">
                    <a:pos x="83" y="973"/>
                  </a:cxn>
                  <a:cxn ang="0">
                    <a:pos x="185" y="969"/>
                  </a:cxn>
                  <a:cxn ang="0">
                    <a:pos x="410" y="749"/>
                  </a:cxn>
                  <a:cxn ang="0">
                    <a:pos x="522" y="582"/>
                  </a:cxn>
                  <a:cxn ang="0">
                    <a:pos x="716" y="196"/>
                  </a:cxn>
                  <a:cxn ang="0">
                    <a:pos x="643" y="411"/>
                  </a:cxn>
                  <a:cxn ang="0">
                    <a:pos x="546" y="616"/>
                  </a:cxn>
                  <a:cxn ang="0">
                    <a:pos x="439" y="777"/>
                  </a:cxn>
                  <a:cxn ang="0">
                    <a:pos x="268" y="969"/>
                  </a:cxn>
                  <a:cxn ang="0">
                    <a:pos x="449" y="939"/>
                  </a:cxn>
                  <a:cxn ang="0">
                    <a:pos x="546" y="798"/>
                  </a:cxn>
                  <a:cxn ang="0">
                    <a:pos x="668" y="798"/>
                  </a:cxn>
                  <a:cxn ang="0">
                    <a:pos x="673" y="694"/>
                  </a:cxn>
                  <a:cxn ang="0">
                    <a:pos x="785" y="661"/>
                  </a:cxn>
                  <a:cxn ang="0">
                    <a:pos x="765" y="524"/>
                  </a:cxn>
                  <a:cxn ang="0">
                    <a:pos x="849" y="504"/>
                  </a:cxn>
                  <a:cxn ang="0">
                    <a:pos x="814" y="338"/>
                  </a:cxn>
                  <a:cxn ang="0">
                    <a:pos x="878" y="274"/>
                  </a:cxn>
                  <a:cxn ang="0">
                    <a:pos x="853" y="152"/>
                  </a:cxn>
                  <a:cxn ang="0">
                    <a:pos x="898" y="0"/>
                  </a:cxn>
                  <a:cxn ang="0">
                    <a:pos x="898" y="0"/>
                  </a:cxn>
                </a:cxnLst>
                <a:rect l="0" t="0" r="r" b="b"/>
                <a:pathLst>
                  <a:path w="1512" h="1413">
                    <a:moveTo>
                      <a:pt x="898" y="0"/>
                    </a:moveTo>
                    <a:lnTo>
                      <a:pt x="918" y="222"/>
                    </a:lnTo>
                    <a:lnTo>
                      <a:pt x="873" y="445"/>
                    </a:lnTo>
                    <a:lnTo>
                      <a:pt x="898" y="518"/>
                    </a:lnTo>
                    <a:lnTo>
                      <a:pt x="843" y="665"/>
                    </a:lnTo>
                    <a:lnTo>
                      <a:pt x="985" y="759"/>
                    </a:lnTo>
                    <a:lnTo>
                      <a:pt x="1059" y="646"/>
                    </a:lnTo>
                    <a:lnTo>
                      <a:pt x="1088" y="661"/>
                    </a:lnTo>
                    <a:lnTo>
                      <a:pt x="1024" y="773"/>
                    </a:lnTo>
                    <a:lnTo>
                      <a:pt x="1185" y="875"/>
                    </a:lnTo>
                    <a:lnTo>
                      <a:pt x="1239" y="782"/>
                    </a:lnTo>
                    <a:lnTo>
                      <a:pt x="1263" y="806"/>
                    </a:lnTo>
                    <a:lnTo>
                      <a:pt x="1224" y="895"/>
                    </a:lnTo>
                    <a:lnTo>
                      <a:pt x="1355" y="983"/>
                    </a:lnTo>
                    <a:lnTo>
                      <a:pt x="1404" y="885"/>
                    </a:lnTo>
                    <a:lnTo>
                      <a:pt x="1429" y="900"/>
                    </a:lnTo>
                    <a:lnTo>
                      <a:pt x="1390" y="998"/>
                    </a:lnTo>
                    <a:lnTo>
                      <a:pt x="1512" y="1070"/>
                    </a:lnTo>
                    <a:lnTo>
                      <a:pt x="1410" y="1067"/>
                    </a:lnTo>
                    <a:lnTo>
                      <a:pt x="1171" y="969"/>
                    </a:lnTo>
                    <a:lnTo>
                      <a:pt x="1107" y="988"/>
                    </a:lnTo>
                    <a:lnTo>
                      <a:pt x="1165" y="1140"/>
                    </a:lnTo>
                    <a:lnTo>
                      <a:pt x="1024" y="944"/>
                    </a:lnTo>
                    <a:lnTo>
                      <a:pt x="975" y="904"/>
                    </a:lnTo>
                    <a:lnTo>
                      <a:pt x="980" y="1037"/>
                    </a:lnTo>
                    <a:lnTo>
                      <a:pt x="955" y="1179"/>
                    </a:lnTo>
                    <a:lnTo>
                      <a:pt x="824" y="1393"/>
                    </a:lnTo>
                    <a:lnTo>
                      <a:pt x="663" y="1413"/>
                    </a:lnTo>
                    <a:lnTo>
                      <a:pt x="804" y="934"/>
                    </a:lnTo>
                    <a:lnTo>
                      <a:pt x="804" y="851"/>
                    </a:lnTo>
                    <a:lnTo>
                      <a:pt x="736" y="798"/>
                    </a:lnTo>
                    <a:lnTo>
                      <a:pt x="639" y="875"/>
                    </a:lnTo>
                    <a:lnTo>
                      <a:pt x="390" y="1008"/>
                    </a:lnTo>
                    <a:lnTo>
                      <a:pt x="190" y="1042"/>
                    </a:lnTo>
                    <a:lnTo>
                      <a:pt x="63" y="1012"/>
                    </a:lnTo>
                    <a:lnTo>
                      <a:pt x="4" y="939"/>
                    </a:lnTo>
                    <a:lnTo>
                      <a:pt x="0" y="816"/>
                    </a:lnTo>
                    <a:lnTo>
                      <a:pt x="49" y="612"/>
                    </a:lnTo>
                    <a:lnTo>
                      <a:pt x="24" y="800"/>
                    </a:lnTo>
                    <a:lnTo>
                      <a:pt x="43" y="914"/>
                    </a:lnTo>
                    <a:lnTo>
                      <a:pt x="83" y="973"/>
                    </a:lnTo>
                    <a:lnTo>
                      <a:pt x="185" y="969"/>
                    </a:lnTo>
                    <a:lnTo>
                      <a:pt x="410" y="749"/>
                    </a:lnTo>
                    <a:lnTo>
                      <a:pt x="522" y="582"/>
                    </a:lnTo>
                    <a:lnTo>
                      <a:pt x="716" y="196"/>
                    </a:lnTo>
                    <a:lnTo>
                      <a:pt x="643" y="411"/>
                    </a:lnTo>
                    <a:lnTo>
                      <a:pt x="546" y="616"/>
                    </a:lnTo>
                    <a:lnTo>
                      <a:pt x="439" y="777"/>
                    </a:lnTo>
                    <a:lnTo>
                      <a:pt x="268" y="969"/>
                    </a:lnTo>
                    <a:lnTo>
                      <a:pt x="449" y="939"/>
                    </a:lnTo>
                    <a:lnTo>
                      <a:pt x="546" y="798"/>
                    </a:lnTo>
                    <a:lnTo>
                      <a:pt x="668" y="798"/>
                    </a:lnTo>
                    <a:lnTo>
                      <a:pt x="673" y="694"/>
                    </a:lnTo>
                    <a:lnTo>
                      <a:pt x="785" y="661"/>
                    </a:lnTo>
                    <a:lnTo>
                      <a:pt x="765" y="524"/>
                    </a:lnTo>
                    <a:lnTo>
                      <a:pt x="849" y="504"/>
                    </a:lnTo>
                    <a:lnTo>
                      <a:pt x="814" y="338"/>
                    </a:lnTo>
                    <a:lnTo>
                      <a:pt x="878" y="274"/>
                    </a:lnTo>
                    <a:lnTo>
                      <a:pt x="853" y="152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1" name="Freeform 327"/>
              <p:cNvSpPr>
                <a:spLocks/>
              </p:cNvSpPr>
              <p:nvPr/>
            </p:nvSpPr>
            <p:spPr bwMode="auto">
              <a:xfrm flipH="1">
                <a:off x="2023" y="2037"/>
                <a:ext cx="94" cy="96"/>
              </a:xfrm>
              <a:custGeom>
                <a:avLst/>
                <a:gdLst/>
                <a:ahLst/>
                <a:cxnLst>
                  <a:cxn ang="0">
                    <a:pos x="0" y="303"/>
                  </a:cxn>
                  <a:cxn ang="0">
                    <a:pos x="98" y="180"/>
                  </a:cxn>
                  <a:cxn ang="0">
                    <a:pos x="186" y="82"/>
                  </a:cxn>
                  <a:cxn ang="0">
                    <a:pos x="283" y="24"/>
                  </a:cxn>
                  <a:cxn ang="0">
                    <a:pos x="366" y="0"/>
                  </a:cxn>
                  <a:cxn ang="0">
                    <a:pos x="419" y="19"/>
                  </a:cxn>
                  <a:cxn ang="0">
                    <a:pos x="429" y="137"/>
                  </a:cxn>
                  <a:cxn ang="0">
                    <a:pos x="395" y="361"/>
                  </a:cxn>
                  <a:cxn ang="0">
                    <a:pos x="366" y="454"/>
                  </a:cxn>
                  <a:cxn ang="0">
                    <a:pos x="390" y="307"/>
                  </a:cxn>
                  <a:cxn ang="0">
                    <a:pos x="321" y="288"/>
                  </a:cxn>
                  <a:cxn ang="0">
                    <a:pos x="395" y="264"/>
                  </a:cxn>
                  <a:cxn ang="0">
                    <a:pos x="400" y="186"/>
                  </a:cxn>
                  <a:cxn ang="0">
                    <a:pos x="356" y="156"/>
                  </a:cxn>
                  <a:cxn ang="0">
                    <a:pos x="268" y="170"/>
                  </a:cxn>
                  <a:cxn ang="0">
                    <a:pos x="346" y="117"/>
                  </a:cxn>
                  <a:cxn ang="0">
                    <a:pos x="395" y="112"/>
                  </a:cxn>
                  <a:cxn ang="0">
                    <a:pos x="380" y="39"/>
                  </a:cxn>
                  <a:cxn ang="0">
                    <a:pos x="258" y="72"/>
                  </a:cxn>
                  <a:cxn ang="0">
                    <a:pos x="146" y="156"/>
                  </a:cxn>
                  <a:cxn ang="0">
                    <a:pos x="0" y="303"/>
                  </a:cxn>
                  <a:cxn ang="0">
                    <a:pos x="0" y="303"/>
                  </a:cxn>
                </a:cxnLst>
                <a:rect l="0" t="0" r="r" b="b"/>
                <a:pathLst>
                  <a:path w="429" h="454">
                    <a:moveTo>
                      <a:pt x="0" y="303"/>
                    </a:moveTo>
                    <a:lnTo>
                      <a:pt x="98" y="180"/>
                    </a:lnTo>
                    <a:lnTo>
                      <a:pt x="186" y="82"/>
                    </a:lnTo>
                    <a:lnTo>
                      <a:pt x="283" y="24"/>
                    </a:lnTo>
                    <a:lnTo>
                      <a:pt x="366" y="0"/>
                    </a:lnTo>
                    <a:lnTo>
                      <a:pt x="419" y="19"/>
                    </a:lnTo>
                    <a:lnTo>
                      <a:pt x="429" y="137"/>
                    </a:lnTo>
                    <a:lnTo>
                      <a:pt x="395" y="361"/>
                    </a:lnTo>
                    <a:lnTo>
                      <a:pt x="366" y="454"/>
                    </a:lnTo>
                    <a:lnTo>
                      <a:pt x="390" y="307"/>
                    </a:lnTo>
                    <a:lnTo>
                      <a:pt x="321" y="288"/>
                    </a:lnTo>
                    <a:lnTo>
                      <a:pt x="395" y="264"/>
                    </a:lnTo>
                    <a:lnTo>
                      <a:pt x="400" y="186"/>
                    </a:lnTo>
                    <a:lnTo>
                      <a:pt x="356" y="156"/>
                    </a:lnTo>
                    <a:lnTo>
                      <a:pt x="268" y="170"/>
                    </a:lnTo>
                    <a:lnTo>
                      <a:pt x="346" y="117"/>
                    </a:lnTo>
                    <a:lnTo>
                      <a:pt x="395" y="112"/>
                    </a:lnTo>
                    <a:lnTo>
                      <a:pt x="380" y="39"/>
                    </a:lnTo>
                    <a:lnTo>
                      <a:pt x="258" y="72"/>
                    </a:lnTo>
                    <a:lnTo>
                      <a:pt x="146" y="156"/>
                    </a:lnTo>
                    <a:lnTo>
                      <a:pt x="0" y="303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2" name="Freeform 328"/>
              <p:cNvSpPr>
                <a:spLocks/>
              </p:cNvSpPr>
              <p:nvPr/>
            </p:nvSpPr>
            <p:spPr bwMode="auto">
              <a:xfrm flipH="1">
                <a:off x="2001" y="2052"/>
                <a:ext cx="25" cy="7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16" y="88"/>
                  </a:cxn>
                  <a:cxn ang="0">
                    <a:pos x="68" y="166"/>
                  </a:cxn>
                  <a:cxn ang="0">
                    <a:pos x="73" y="269"/>
                  </a:cxn>
                  <a:cxn ang="0">
                    <a:pos x="0" y="351"/>
                  </a:cxn>
                  <a:cxn ang="0">
                    <a:pos x="43" y="245"/>
                  </a:cxn>
                  <a:cxn ang="0">
                    <a:pos x="34" y="78"/>
                  </a:cxn>
                  <a:cxn ang="0">
                    <a:pos x="83" y="78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116" h="351">
                    <a:moveTo>
                      <a:pt x="58" y="0"/>
                    </a:moveTo>
                    <a:lnTo>
                      <a:pt x="116" y="88"/>
                    </a:lnTo>
                    <a:lnTo>
                      <a:pt x="68" y="166"/>
                    </a:lnTo>
                    <a:lnTo>
                      <a:pt x="73" y="269"/>
                    </a:lnTo>
                    <a:lnTo>
                      <a:pt x="0" y="351"/>
                    </a:lnTo>
                    <a:lnTo>
                      <a:pt x="43" y="245"/>
                    </a:lnTo>
                    <a:lnTo>
                      <a:pt x="34" y="78"/>
                    </a:lnTo>
                    <a:lnTo>
                      <a:pt x="83" y="78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3" name="Freeform 329"/>
              <p:cNvSpPr>
                <a:spLocks/>
              </p:cNvSpPr>
              <p:nvPr/>
            </p:nvSpPr>
            <p:spPr bwMode="auto">
              <a:xfrm flipH="1">
                <a:off x="2032" y="2141"/>
                <a:ext cx="71" cy="13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293" y="190"/>
                  </a:cxn>
                  <a:cxn ang="0">
                    <a:pos x="225" y="278"/>
                  </a:cxn>
                  <a:cxn ang="0">
                    <a:pos x="225" y="445"/>
                  </a:cxn>
                  <a:cxn ang="0">
                    <a:pos x="132" y="469"/>
                  </a:cxn>
                  <a:cxn ang="0">
                    <a:pos x="75" y="628"/>
                  </a:cxn>
                  <a:cxn ang="0">
                    <a:pos x="0" y="646"/>
                  </a:cxn>
                  <a:cxn ang="0">
                    <a:pos x="142" y="410"/>
                  </a:cxn>
                  <a:cxn ang="0">
                    <a:pos x="245" y="181"/>
                  </a:cxn>
                  <a:cxn ang="0">
                    <a:pos x="317" y="0"/>
                  </a:cxn>
                  <a:cxn ang="0">
                    <a:pos x="317" y="0"/>
                  </a:cxn>
                </a:cxnLst>
                <a:rect l="0" t="0" r="r" b="b"/>
                <a:pathLst>
                  <a:path w="317" h="646">
                    <a:moveTo>
                      <a:pt x="317" y="0"/>
                    </a:moveTo>
                    <a:lnTo>
                      <a:pt x="293" y="190"/>
                    </a:lnTo>
                    <a:lnTo>
                      <a:pt x="225" y="278"/>
                    </a:lnTo>
                    <a:lnTo>
                      <a:pt x="225" y="445"/>
                    </a:lnTo>
                    <a:lnTo>
                      <a:pt x="132" y="469"/>
                    </a:lnTo>
                    <a:lnTo>
                      <a:pt x="75" y="628"/>
                    </a:lnTo>
                    <a:lnTo>
                      <a:pt x="0" y="646"/>
                    </a:lnTo>
                    <a:lnTo>
                      <a:pt x="142" y="410"/>
                    </a:lnTo>
                    <a:lnTo>
                      <a:pt x="245" y="181"/>
                    </a:lnTo>
                    <a:lnTo>
                      <a:pt x="317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4" name="Freeform 330"/>
              <p:cNvSpPr>
                <a:spLocks/>
              </p:cNvSpPr>
              <p:nvPr/>
            </p:nvSpPr>
            <p:spPr bwMode="auto">
              <a:xfrm flipH="1">
                <a:off x="2091" y="2276"/>
                <a:ext cx="42" cy="26"/>
              </a:xfrm>
              <a:custGeom>
                <a:avLst/>
                <a:gdLst/>
                <a:ahLst/>
                <a:cxnLst>
                  <a:cxn ang="0">
                    <a:pos x="117" y="17"/>
                  </a:cxn>
                  <a:cxn ang="0">
                    <a:pos x="192" y="0"/>
                  </a:cxn>
                  <a:cxn ang="0">
                    <a:pos x="131" y="105"/>
                  </a:cxn>
                  <a:cxn ang="0">
                    <a:pos x="102" y="60"/>
                  </a:cxn>
                  <a:cxn ang="0">
                    <a:pos x="106" y="111"/>
                  </a:cxn>
                  <a:cxn ang="0">
                    <a:pos x="0" y="123"/>
                  </a:cxn>
                  <a:cxn ang="0">
                    <a:pos x="117" y="17"/>
                  </a:cxn>
                  <a:cxn ang="0">
                    <a:pos x="117" y="17"/>
                  </a:cxn>
                </a:cxnLst>
                <a:rect l="0" t="0" r="r" b="b"/>
                <a:pathLst>
                  <a:path w="192" h="123">
                    <a:moveTo>
                      <a:pt x="117" y="17"/>
                    </a:moveTo>
                    <a:lnTo>
                      <a:pt x="192" y="0"/>
                    </a:lnTo>
                    <a:lnTo>
                      <a:pt x="131" y="105"/>
                    </a:lnTo>
                    <a:lnTo>
                      <a:pt x="102" y="60"/>
                    </a:lnTo>
                    <a:lnTo>
                      <a:pt x="106" y="111"/>
                    </a:lnTo>
                    <a:lnTo>
                      <a:pt x="0" y="123"/>
                    </a:lnTo>
                    <a:lnTo>
                      <a:pt x="117" y="17"/>
                    </a:lnTo>
                    <a:lnTo>
                      <a:pt x="11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5" name="Freeform 331"/>
              <p:cNvSpPr>
                <a:spLocks/>
              </p:cNvSpPr>
              <p:nvPr/>
            </p:nvSpPr>
            <p:spPr bwMode="auto">
              <a:xfrm flipH="1">
                <a:off x="1847" y="2190"/>
                <a:ext cx="121" cy="46"/>
              </a:xfrm>
              <a:custGeom>
                <a:avLst/>
                <a:gdLst/>
                <a:ahLst/>
                <a:cxnLst>
                  <a:cxn ang="0">
                    <a:pos x="59" y="180"/>
                  </a:cxn>
                  <a:cxn ang="0">
                    <a:pos x="244" y="137"/>
                  </a:cxn>
                  <a:cxn ang="0">
                    <a:pos x="395" y="0"/>
                  </a:cxn>
                  <a:cxn ang="0">
                    <a:pos x="542" y="19"/>
                  </a:cxn>
                  <a:cxn ang="0">
                    <a:pos x="538" y="58"/>
                  </a:cxn>
                  <a:cxn ang="0">
                    <a:pos x="480" y="75"/>
                  </a:cxn>
                  <a:cxn ang="0">
                    <a:pos x="469" y="215"/>
                  </a:cxn>
                  <a:cxn ang="0">
                    <a:pos x="457" y="105"/>
                  </a:cxn>
                  <a:cxn ang="0">
                    <a:pos x="439" y="101"/>
                  </a:cxn>
                  <a:cxn ang="0">
                    <a:pos x="439" y="147"/>
                  </a:cxn>
                  <a:cxn ang="0">
                    <a:pos x="391" y="138"/>
                  </a:cxn>
                  <a:cxn ang="0">
                    <a:pos x="389" y="96"/>
                  </a:cxn>
                  <a:cxn ang="0">
                    <a:pos x="352" y="103"/>
                  </a:cxn>
                  <a:cxn ang="0">
                    <a:pos x="287" y="170"/>
                  </a:cxn>
                  <a:cxn ang="0">
                    <a:pos x="289" y="205"/>
                  </a:cxn>
                  <a:cxn ang="0">
                    <a:pos x="163" y="190"/>
                  </a:cxn>
                  <a:cxn ang="0">
                    <a:pos x="0" y="214"/>
                  </a:cxn>
                  <a:cxn ang="0">
                    <a:pos x="59" y="180"/>
                  </a:cxn>
                  <a:cxn ang="0">
                    <a:pos x="59" y="180"/>
                  </a:cxn>
                </a:cxnLst>
                <a:rect l="0" t="0" r="r" b="b"/>
                <a:pathLst>
                  <a:path w="542" h="215">
                    <a:moveTo>
                      <a:pt x="59" y="180"/>
                    </a:moveTo>
                    <a:lnTo>
                      <a:pt x="244" y="137"/>
                    </a:lnTo>
                    <a:lnTo>
                      <a:pt x="395" y="0"/>
                    </a:lnTo>
                    <a:lnTo>
                      <a:pt x="542" y="19"/>
                    </a:lnTo>
                    <a:lnTo>
                      <a:pt x="538" y="58"/>
                    </a:lnTo>
                    <a:lnTo>
                      <a:pt x="480" y="75"/>
                    </a:lnTo>
                    <a:lnTo>
                      <a:pt x="469" y="215"/>
                    </a:lnTo>
                    <a:lnTo>
                      <a:pt x="457" y="105"/>
                    </a:lnTo>
                    <a:lnTo>
                      <a:pt x="439" y="101"/>
                    </a:lnTo>
                    <a:lnTo>
                      <a:pt x="439" y="147"/>
                    </a:lnTo>
                    <a:lnTo>
                      <a:pt x="391" y="138"/>
                    </a:lnTo>
                    <a:lnTo>
                      <a:pt x="389" y="96"/>
                    </a:lnTo>
                    <a:lnTo>
                      <a:pt x="352" y="103"/>
                    </a:lnTo>
                    <a:lnTo>
                      <a:pt x="287" y="170"/>
                    </a:lnTo>
                    <a:lnTo>
                      <a:pt x="289" y="205"/>
                    </a:lnTo>
                    <a:lnTo>
                      <a:pt x="163" y="190"/>
                    </a:lnTo>
                    <a:lnTo>
                      <a:pt x="0" y="214"/>
                    </a:lnTo>
                    <a:lnTo>
                      <a:pt x="59" y="180"/>
                    </a:lnTo>
                    <a:lnTo>
                      <a:pt x="5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6" name="Freeform 332"/>
              <p:cNvSpPr>
                <a:spLocks/>
              </p:cNvSpPr>
              <p:nvPr/>
            </p:nvSpPr>
            <p:spPr bwMode="auto">
              <a:xfrm flipH="1">
                <a:off x="1842" y="2235"/>
                <a:ext cx="113" cy="4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122" y="44"/>
                  </a:cxn>
                  <a:cxn ang="0">
                    <a:pos x="124" y="0"/>
                  </a:cxn>
                  <a:cxn ang="0">
                    <a:pos x="514" y="43"/>
                  </a:cxn>
                  <a:cxn ang="0">
                    <a:pos x="514" y="92"/>
                  </a:cxn>
                  <a:cxn ang="0">
                    <a:pos x="450" y="102"/>
                  </a:cxn>
                  <a:cxn ang="0">
                    <a:pos x="450" y="161"/>
                  </a:cxn>
                  <a:cxn ang="0">
                    <a:pos x="382" y="151"/>
                  </a:cxn>
                  <a:cxn ang="0">
                    <a:pos x="382" y="214"/>
                  </a:cxn>
                  <a:cxn ang="0">
                    <a:pos x="318" y="210"/>
                  </a:cxn>
                  <a:cxn ang="0">
                    <a:pos x="318" y="147"/>
                  </a:cxn>
                  <a:cxn ang="0">
                    <a:pos x="250" y="137"/>
                  </a:cxn>
                  <a:cxn ang="0">
                    <a:pos x="250" y="200"/>
                  </a:cxn>
                  <a:cxn ang="0">
                    <a:pos x="219" y="197"/>
                  </a:cxn>
                  <a:cxn ang="0">
                    <a:pos x="188" y="173"/>
                  </a:cxn>
                  <a:cxn ang="0">
                    <a:pos x="193" y="130"/>
                  </a:cxn>
                  <a:cxn ang="0">
                    <a:pos x="124" y="122"/>
                  </a:cxn>
                  <a:cxn ang="0">
                    <a:pos x="0" y="44"/>
                  </a:cxn>
                  <a:cxn ang="0">
                    <a:pos x="72" y="34"/>
                  </a:cxn>
                  <a:cxn ang="0">
                    <a:pos x="72" y="34"/>
                  </a:cxn>
                </a:cxnLst>
                <a:rect l="0" t="0" r="r" b="b"/>
                <a:pathLst>
                  <a:path w="514" h="214">
                    <a:moveTo>
                      <a:pt x="72" y="34"/>
                    </a:moveTo>
                    <a:lnTo>
                      <a:pt x="122" y="44"/>
                    </a:lnTo>
                    <a:lnTo>
                      <a:pt x="124" y="0"/>
                    </a:lnTo>
                    <a:lnTo>
                      <a:pt x="514" y="43"/>
                    </a:lnTo>
                    <a:lnTo>
                      <a:pt x="514" y="92"/>
                    </a:lnTo>
                    <a:lnTo>
                      <a:pt x="450" y="102"/>
                    </a:lnTo>
                    <a:lnTo>
                      <a:pt x="450" y="161"/>
                    </a:lnTo>
                    <a:lnTo>
                      <a:pt x="382" y="151"/>
                    </a:lnTo>
                    <a:lnTo>
                      <a:pt x="382" y="214"/>
                    </a:lnTo>
                    <a:lnTo>
                      <a:pt x="318" y="210"/>
                    </a:lnTo>
                    <a:lnTo>
                      <a:pt x="318" y="147"/>
                    </a:lnTo>
                    <a:lnTo>
                      <a:pt x="250" y="137"/>
                    </a:lnTo>
                    <a:lnTo>
                      <a:pt x="250" y="200"/>
                    </a:lnTo>
                    <a:lnTo>
                      <a:pt x="219" y="197"/>
                    </a:lnTo>
                    <a:lnTo>
                      <a:pt x="188" y="173"/>
                    </a:lnTo>
                    <a:lnTo>
                      <a:pt x="193" y="130"/>
                    </a:lnTo>
                    <a:lnTo>
                      <a:pt x="124" y="122"/>
                    </a:lnTo>
                    <a:lnTo>
                      <a:pt x="0" y="44"/>
                    </a:lnTo>
                    <a:lnTo>
                      <a:pt x="72" y="34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7" name="Freeform 333"/>
              <p:cNvSpPr>
                <a:spLocks/>
              </p:cNvSpPr>
              <p:nvPr/>
            </p:nvSpPr>
            <p:spPr bwMode="auto">
              <a:xfrm flipH="1">
                <a:off x="1893" y="2403"/>
                <a:ext cx="193" cy="65"/>
              </a:xfrm>
              <a:custGeom>
                <a:avLst/>
                <a:gdLst/>
                <a:ahLst/>
                <a:cxnLst>
                  <a:cxn ang="0">
                    <a:pos x="61" y="299"/>
                  </a:cxn>
                  <a:cxn ang="0">
                    <a:pos x="61" y="171"/>
                  </a:cxn>
                  <a:cxn ang="0">
                    <a:pos x="88" y="100"/>
                  </a:cxn>
                  <a:cxn ang="0">
                    <a:pos x="5" y="57"/>
                  </a:cxn>
                  <a:cxn ang="0">
                    <a:pos x="0" y="39"/>
                  </a:cxn>
                  <a:cxn ang="0">
                    <a:pos x="122" y="20"/>
                  </a:cxn>
                  <a:cxn ang="0">
                    <a:pos x="288" y="8"/>
                  </a:cxn>
                  <a:cxn ang="0">
                    <a:pos x="511" y="0"/>
                  </a:cxn>
                  <a:cxn ang="0">
                    <a:pos x="739" y="20"/>
                  </a:cxn>
                  <a:cxn ang="0">
                    <a:pos x="878" y="47"/>
                  </a:cxn>
                  <a:cxn ang="0">
                    <a:pos x="876" y="74"/>
                  </a:cxn>
                  <a:cxn ang="0">
                    <a:pos x="805" y="88"/>
                  </a:cxn>
                  <a:cxn ang="0">
                    <a:pos x="827" y="145"/>
                  </a:cxn>
                  <a:cxn ang="0">
                    <a:pos x="703" y="106"/>
                  </a:cxn>
                  <a:cxn ang="0">
                    <a:pos x="608" y="133"/>
                  </a:cxn>
                  <a:cxn ang="0">
                    <a:pos x="466" y="110"/>
                  </a:cxn>
                  <a:cxn ang="0">
                    <a:pos x="376" y="140"/>
                  </a:cxn>
                  <a:cxn ang="0">
                    <a:pos x="235" y="113"/>
                  </a:cxn>
                  <a:cxn ang="0">
                    <a:pos x="180" y="253"/>
                  </a:cxn>
                  <a:cxn ang="0">
                    <a:pos x="296" y="284"/>
                  </a:cxn>
                  <a:cxn ang="0">
                    <a:pos x="302" y="171"/>
                  </a:cxn>
                  <a:cxn ang="0">
                    <a:pos x="364" y="171"/>
                  </a:cxn>
                  <a:cxn ang="0">
                    <a:pos x="361" y="291"/>
                  </a:cxn>
                  <a:cxn ang="0">
                    <a:pos x="761" y="308"/>
                  </a:cxn>
                  <a:cxn ang="0">
                    <a:pos x="386" y="317"/>
                  </a:cxn>
                  <a:cxn ang="0">
                    <a:pos x="61" y="299"/>
                  </a:cxn>
                  <a:cxn ang="0">
                    <a:pos x="61" y="299"/>
                  </a:cxn>
                </a:cxnLst>
                <a:rect l="0" t="0" r="r" b="b"/>
                <a:pathLst>
                  <a:path w="878" h="317">
                    <a:moveTo>
                      <a:pt x="61" y="299"/>
                    </a:moveTo>
                    <a:lnTo>
                      <a:pt x="61" y="171"/>
                    </a:lnTo>
                    <a:lnTo>
                      <a:pt x="88" y="100"/>
                    </a:lnTo>
                    <a:lnTo>
                      <a:pt x="5" y="57"/>
                    </a:lnTo>
                    <a:lnTo>
                      <a:pt x="0" y="39"/>
                    </a:lnTo>
                    <a:lnTo>
                      <a:pt x="122" y="20"/>
                    </a:lnTo>
                    <a:lnTo>
                      <a:pt x="288" y="8"/>
                    </a:lnTo>
                    <a:lnTo>
                      <a:pt x="511" y="0"/>
                    </a:lnTo>
                    <a:lnTo>
                      <a:pt x="739" y="20"/>
                    </a:lnTo>
                    <a:lnTo>
                      <a:pt x="878" y="47"/>
                    </a:lnTo>
                    <a:lnTo>
                      <a:pt x="876" y="74"/>
                    </a:lnTo>
                    <a:lnTo>
                      <a:pt x="805" y="88"/>
                    </a:lnTo>
                    <a:lnTo>
                      <a:pt x="827" y="145"/>
                    </a:lnTo>
                    <a:lnTo>
                      <a:pt x="703" y="106"/>
                    </a:lnTo>
                    <a:lnTo>
                      <a:pt x="608" y="133"/>
                    </a:lnTo>
                    <a:lnTo>
                      <a:pt x="466" y="110"/>
                    </a:lnTo>
                    <a:lnTo>
                      <a:pt x="376" y="140"/>
                    </a:lnTo>
                    <a:lnTo>
                      <a:pt x="235" y="113"/>
                    </a:lnTo>
                    <a:lnTo>
                      <a:pt x="180" y="253"/>
                    </a:lnTo>
                    <a:lnTo>
                      <a:pt x="296" y="284"/>
                    </a:lnTo>
                    <a:lnTo>
                      <a:pt x="302" y="171"/>
                    </a:lnTo>
                    <a:lnTo>
                      <a:pt x="364" y="171"/>
                    </a:lnTo>
                    <a:lnTo>
                      <a:pt x="361" y="291"/>
                    </a:lnTo>
                    <a:lnTo>
                      <a:pt x="761" y="308"/>
                    </a:lnTo>
                    <a:lnTo>
                      <a:pt x="386" y="317"/>
                    </a:lnTo>
                    <a:lnTo>
                      <a:pt x="61" y="299"/>
                    </a:lnTo>
                    <a:lnTo>
                      <a:pt x="6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8" name="Freeform 334"/>
              <p:cNvSpPr>
                <a:spLocks/>
              </p:cNvSpPr>
              <p:nvPr/>
            </p:nvSpPr>
            <p:spPr bwMode="auto">
              <a:xfrm flipH="1">
                <a:off x="1901" y="2317"/>
                <a:ext cx="35" cy="86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7" y="400"/>
                  </a:cxn>
                  <a:cxn ang="0">
                    <a:pos x="153" y="424"/>
                  </a:cxn>
                  <a:cxn ang="0">
                    <a:pos x="153" y="200"/>
                  </a:cxn>
                  <a:cxn ang="0">
                    <a:pos x="51" y="285"/>
                  </a:cxn>
                  <a:cxn ang="0">
                    <a:pos x="149" y="104"/>
                  </a:cxn>
                  <a:cxn ang="0">
                    <a:pos x="155" y="45"/>
                  </a:cxn>
                  <a:cxn ang="0">
                    <a:pos x="7" y="0"/>
                  </a:cxn>
                  <a:cxn ang="0">
                    <a:pos x="0" y="251"/>
                  </a:cxn>
                  <a:cxn ang="0">
                    <a:pos x="0" y="251"/>
                  </a:cxn>
                </a:cxnLst>
                <a:rect l="0" t="0" r="r" b="b"/>
                <a:pathLst>
                  <a:path w="155" h="424">
                    <a:moveTo>
                      <a:pt x="0" y="251"/>
                    </a:moveTo>
                    <a:lnTo>
                      <a:pt x="67" y="400"/>
                    </a:lnTo>
                    <a:lnTo>
                      <a:pt x="153" y="424"/>
                    </a:lnTo>
                    <a:lnTo>
                      <a:pt x="153" y="200"/>
                    </a:lnTo>
                    <a:lnTo>
                      <a:pt x="51" y="285"/>
                    </a:lnTo>
                    <a:lnTo>
                      <a:pt x="149" y="104"/>
                    </a:lnTo>
                    <a:lnTo>
                      <a:pt x="155" y="45"/>
                    </a:lnTo>
                    <a:lnTo>
                      <a:pt x="7" y="0"/>
                    </a:lnTo>
                    <a:lnTo>
                      <a:pt x="0" y="25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9" name="Freeform 335"/>
              <p:cNvSpPr>
                <a:spLocks/>
              </p:cNvSpPr>
              <p:nvPr/>
            </p:nvSpPr>
            <p:spPr bwMode="auto">
              <a:xfrm flipH="1">
                <a:off x="1862" y="2356"/>
                <a:ext cx="34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5"/>
                  </a:cxn>
                  <a:cxn ang="0">
                    <a:pos x="159" y="23"/>
                  </a:cxn>
                  <a:cxn ang="0">
                    <a:pos x="112" y="56"/>
                  </a:cxn>
                  <a:cxn ang="0">
                    <a:pos x="110" y="201"/>
                  </a:cxn>
                  <a:cxn ang="0">
                    <a:pos x="2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1" h="201">
                    <a:moveTo>
                      <a:pt x="0" y="0"/>
                    </a:moveTo>
                    <a:lnTo>
                      <a:pt x="161" y="5"/>
                    </a:lnTo>
                    <a:lnTo>
                      <a:pt x="159" y="23"/>
                    </a:lnTo>
                    <a:lnTo>
                      <a:pt x="112" y="56"/>
                    </a:lnTo>
                    <a:lnTo>
                      <a:pt x="110" y="201"/>
                    </a:lnTo>
                    <a:lnTo>
                      <a:pt x="2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0" name="Freeform 336"/>
              <p:cNvSpPr>
                <a:spLocks/>
              </p:cNvSpPr>
              <p:nvPr/>
            </p:nvSpPr>
            <p:spPr bwMode="auto">
              <a:xfrm flipH="1">
                <a:off x="1860" y="2335"/>
                <a:ext cx="36" cy="1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6" y="42"/>
                  </a:cxn>
                  <a:cxn ang="0">
                    <a:pos x="49" y="0"/>
                  </a:cxn>
                  <a:cxn ang="0">
                    <a:pos x="87" y="0"/>
                  </a:cxn>
                  <a:cxn ang="0">
                    <a:pos x="95" y="43"/>
                  </a:cxn>
                  <a:cxn ang="0">
                    <a:pos x="169" y="46"/>
                  </a:cxn>
                  <a:cxn ang="0">
                    <a:pos x="165" y="97"/>
                  </a:cxn>
                  <a:cxn ang="0">
                    <a:pos x="155" y="61"/>
                  </a:cxn>
                  <a:cxn ang="0">
                    <a:pos x="92" y="59"/>
                  </a:cxn>
                  <a:cxn ang="0">
                    <a:pos x="92" y="100"/>
                  </a:cxn>
                  <a:cxn ang="0">
                    <a:pos x="46" y="100"/>
                  </a:cxn>
                  <a:cxn ang="0">
                    <a:pos x="41" y="59"/>
                  </a:cxn>
                  <a:cxn ang="0">
                    <a:pos x="0" y="54"/>
                  </a:cxn>
                  <a:cxn ang="0">
                    <a:pos x="0" y="54"/>
                  </a:cxn>
                </a:cxnLst>
                <a:rect l="0" t="0" r="r" b="b"/>
                <a:pathLst>
                  <a:path w="169" h="100">
                    <a:moveTo>
                      <a:pt x="0" y="54"/>
                    </a:moveTo>
                    <a:lnTo>
                      <a:pt x="46" y="42"/>
                    </a:lnTo>
                    <a:lnTo>
                      <a:pt x="49" y="0"/>
                    </a:lnTo>
                    <a:lnTo>
                      <a:pt x="87" y="0"/>
                    </a:lnTo>
                    <a:lnTo>
                      <a:pt x="95" y="43"/>
                    </a:lnTo>
                    <a:lnTo>
                      <a:pt x="169" y="46"/>
                    </a:lnTo>
                    <a:lnTo>
                      <a:pt x="165" y="97"/>
                    </a:lnTo>
                    <a:lnTo>
                      <a:pt x="155" y="61"/>
                    </a:lnTo>
                    <a:lnTo>
                      <a:pt x="92" y="59"/>
                    </a:lnTo>
                    <a:lnTo>
                      <a:pt x="92" y="100"/>
                    </a:lnTo>
                    <a:lnTo>
                      <a:pt x="46" y="100"/>
                    </a:lnTo>
                    <a:lnTo>
                      <a:pt x="41" y="59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1" name="Freeform 337"/>
              <p:cNvSpPr>
                <a:spLocks/>
              </p:cNvSpPr>
              <p:nvPr/>
            </p:nvSpPr>
            <p:spPr bwMode="auto">
              <a:xfrm flipH="1">
                <a:off x="2153" y="2117"/>
                <a:ext cx="41" cy="17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" y="59"/>
                  </a:cxn>
                  <a:cxn ang="0">
                    <a:pos x="0" y="173"/>
                  </a:cxn>
                  <a:cxn ang="0">
                    <a:pos x="41" y="201"/>
                  </a:cxn>
                  <a:cxn ang="0">
                    <a:pos x="27" y="849"/>
                  </a:cxn>
                  <a:cxn ang="0">
                    <a:pos x="41" y="868"/>
                  </a:cxn>
                  <a:cxn ang="0">
                    <a:pos x="56" y="732"/>
                  </a:cxn>
                  <a:cxn ang="0">
                    <a:pos x="89" y="713"/>
                  </a:cxn>
                  <a:cxn ang="0">
                    <a:pos x="53" y="696"/>
                  </a:cxn>
                  <a:cxn ang="0">
                    <a:pos x="61" y="572"/>
                  </a:cxn>
                  <a:cxn ang="0">
                    <a:pos x="111" y="562"/>
                  </a:cxn>
                  <a:cxn ang="0">
                    <a:pos x="65" y="534"/>
                  </a:cxn>
                  <a:cxn ang="0">
                    <a:pos x="68" y="399"/>
                  </a:cxn>
                  <a:cxn ang="0">
                    <a:pos x="114" y="380"/>
                  </a:cxn>
                  <a:cxn ang="0">
                    <a:pos x="68" y="341"/>
                  </a:cxn>
                  <a:cxn ang="0">
                    <a:pos x="84" y="209"/>
                  </a:cxn>
                  <a:cxn ang="0">
                    <a:pos x="178" y="179"/>
                  </a:cxn>
                  <a:cxn ang="0">
                    <a:pos x="181" y="72"/>
                  </a:cxn>
                  <a:cxn ang="0">
                    <a:pos x="114" y="1"/>
                  </a:cxn>
                  <a:cxn ang="0">
                    <a:pos x="96" y="120"/>
                  </a:cxn>
                  <a:cxn ang="0">
                    <a:pos x="28" y="71"/>
                  </a:cxn>
                  <a:cxn ang="0">
                    <a:pos x="74" y="0"/>
                  </a:cxn>
                  <a:cxn ang="0">
                    <a:pos x="74" y="0"/>
                  </a:cxn>
                </a:cxnLst>
                <a:rect l="0" t="0" r="r" b="b"/>
                <a:pathLst>
                  <a:path w="181" h="868">
                    <a:moveTo>
                      <a:pt x="74" y="0"/>
                    </a:moveTo>
                    <a:lnTo>
                      <a:pt x="6" y="59"/>
                    </a:lnTo>
                    <a:lnTo>
                      <a:pt x="0" y="173"/>
                    </a:lnTo>
                    <a:lnTo>
                      <a:pt x="41" y="201"/>
                    </a:lnTo>
                    <a:lnTo>
                      <a:pt x="27" y="849"/>
                    </a:lnTo>
                    <a:lnTo>
                      <a:pt x="41" y="868"/>
                    </a:lnTo>
                    <a:lnTo>
                      <a:pt x="56" y="732"/>
                    </a:lnTo>
                    <a:lnTo>
                      <a:pt x="89" y="713"/>
                    </a:lnTo>
                    <a:lnTo>
                      <a:pt x="53" y="696"/>
                    </a:lnTo>
                    <a:lnTo>
                      <a:pt x="61" y="572"/>
                    </a:lnTo>
                    <a:lnTo>
                      <a:pt x="111" y="562"/>
                    </a:lnTo>
                    <a:lnTo>
                      <a:pt x="65" y="534"/>
                    </a:lnTo>
                    <a:lnTo>
                      <a:pt x="68" y="399"/>
                    </a:lnTo>
                    <a:lnTo>
                      <a:pt x="114" y="380"/>
                    </a:lnTo>
                    <a:lnTo>
                      <a:pt x="68" y="341"/>
                    </a:lnTo>
                    <a:lnTo>
                      <a:pt x="84" y="209"/>
                    </a:lnTo>
                    <a:lnTo>
                      <a:pt x="178" y="179"/>
                    </a:lnTo>
                    <a:lnTo>
                      <a:pt x="181" y="72"/>
                    </a:lnTo>
                    <a:lnTo>
                      <a:pt x="114" y="1"/>
                    </a:lnTo>
                    <a:lnTo>
                      <a:pt x="96" y="120"/>
                    </a:lnTo>
                    <a:lnTo>
                      <a:pt x="28" y="7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2" name="Freeform 338"/>
              <p:cNvSpPr>
                <a:spLocks/>
              </p:cNvSpPr>
              <p:nvPr/>
            </p:nvSpPr>
            <p:spPr bwMode="auto">
              <a:xfrm flipH="1">
                <a:off x="2060" y="2063"/>
                <a:ext cx="101" cy="65"/>
              </a:xfrm>
              <a:custGeom>
                <a:avLst/>
                <a:gdLst/>
                <a:ahLst/>
                <a:cxnLst>
                  <a:cxn ang="0">
                    <a:pos x="0" y="287"/>
                  </a:cxn>
                  <a:cxn ang="0">
                    <a:pos x="454" y="0"/>
                  </a:cxn>
                  <a:cxn ang="0">
                    <a:pos x="461" y="15"/>
                  </a:cxn>
                  <a:cxn ang="0">
                    <a:pos x="405" y="53"/>
                  </a:cxn>
                  <a:cxn ang="0">
                    <a:pos x="421" y="98"/>
                  </a:cxn>
                  <a:cxn ang="0">
                    <a:pos x="386" y="68"/>
                  </a:cxn>
                  <a:cxn ang="0">
                    <a:pos x="299" y="117"/>
                  </a:cxn>
                  <a:cxn ang="0">
                    <a:pos x="315" y="167"/>
                  </a:cxn>
                  <a:cxn ang="0">
                    <a:pos x="282" y="129"/>
                  </a:cxn>
                  <a:cxn ang="0">
                    <a:pos x="192" y="185"/>
                  </a:cxn>
                  <a:cxn ang="0">
                    <a:pos x="214" y="244"/>
                  </a:cxn>
                  <a:cxn ang="0">
                    <a:pos x="173" y="207"/>
                  </a:cxn>
                  <a:cxn ang="0">
                    <a:pos x="91" y="259"/>
                  </a:cxn>
                  <a:cxn ang="0">
                    <a:pos x="112" y="315"/>
                  </a:cxn>
                  <a:cxn ang="0">
                    <a:pos x="68" y="275"/>
                  </a:cxn>
                  <a:cxn ang="0">
                    <a:pos x="16" y="306"/>
                  </a:cxn>
                  <a:cxn ang="0">
                    <a:pos x="0" y="287"/>
                  </a:cxn>
                  <a:cxn ang="0">
                    <a:pos x="0" y="287"/>
                  </a:cxn>
                </a:cxnLst>
                <a:rect l="0" t="0" r="r" b="b"/>
                <a:pathLst>
                  <a:path w="461" h="315">
                    <a:moveTo>
                      <a:pt x="0" y="287"/>
                    </a:moveTo>
                    <a:lnTo>
                      <a:pt x="454" y="0"/>
                    </a:lnTo>
                    <a:lnTo>
                      <a:pt x="461" y="15"/>
                    </a:lnTo>
                    <a:lnTo>
                      <a:pt x="405" y="53"/>
                    </a:lnTo>
                    <a:lnTo>
                      <a:pt x="421" y="98"/>
                    </a:lnTo>
                    <a:lnTo>
                      <a:pt x="386" y="68"/>
                    </a:lnTo>
                    <a:lnTo>
                      <a:pt x="299" y="117"/>
                    </a:lnTo>
                    <a:lnTo>
                      <a:pt x="315" y="167"/>
                    </a:lnTo>
                    <a:lnTo>
                      <a:pt x="282" y="129"/>
                    </a:lnTo>
                    <a:lnTo>
                      <a:pt x="192" y="185"/>
                    </a:lnTo>
                    <a:lnTo>
                      <a:pt x="214" y="244"/>
                    </a:lnTo>
                    <a:lnTo>
                      <a:pt x="173" y="207"/>
                    </a:lnTo>
                    <a:lnTo>
                      <a:pt x="91" y="259"/>
                    </a:lnTo>
                    <a:lnTo>
                      <a:pt x="112" y="315"/>
                    </a:lnTo>
                    <a:lnTo>
                      <a:pt x="68" y="275"/>
                    </a:lnTo>
                    <a:lnTo>
                      <a:pt x="16" y="306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3" name="Freeform 339"/>
              <p:cNvSpPr>
                <a:spLocks/>
              </p:cNvSpPr>
              <p:nvPr/>
            </p:nvSpPr>
            <p:spPr bwMode="auto">
              <a:xfrm flipH="1">
                <a:off x="2071" y="2130"/>
                <a:ext cx="87" cy="58"/>
              </a:xfrm>
              <a:custGeom>
                <a:avLst/>
                <a:gdLst/>
                <a:ahLst/>
                <a:cxnLst>
                  <a:cxn ang="0">
                    <a:pos x="34" y="40"/>
                  </a:cxn>
                  <a:cxn ang="0">
                    <a:pos x="386" y="266"/>
                  </a:cxn>
                  <a:cxn ang="0">
                    <a:pos x="327" y="284"/>
                  </a:cxn>
                  <a:cxn ang="0">
                    <a:pos x="339" y="253"/>
                  </a:cxn>
                  <a:cxn ang="0">
                    <a:pos x="303" y="228"/>
                  </a:cxn>
                  <a:cxn ang="0">
                    <a:pos x="247" y="250"/>
                  </a:cxn>
                  <a:cxn ang="0">
                    <a:pos x="259" y="210"/>
                  </a:cxn>
                  <a:cxn ang="0">
                    <a:pos x="200" y="173"/>
                  </a:cxn>
                  <a:cxn ang="0">
                    <a:pos x="148" y="200"/>
                  </a:cxn>
                  <a:cxn ang="0">
                    <a:pos x="169" y="151"/>
                  </a:cxn>
                  <a:cxn ang="0">
                    <a:pos x="117" y="114"/>
                  </a:cxn>
                  <a:cxn ang="0">
                    <a:pos x="56" y="145"/>
                  </a:cxn>
                  <a:cxn ang="0">
                    <a:pos x="74" y="96"/>
                  </a:cxn>
                  <a:cxn ang="0">
                    <a:pos x="16" y="110"/>
                  </a:cxn>
                  <a:cxn ang="0">
                    <a:pos x="0" y="0"/>
                  </a:cxn>
                  <a:cxn ang="0">
                    <a:pos x="34" y="40"/>
                  </a:cxn>
                  <a:cxn ang="0">
                    <a:pos x="34" y="40"/>
                  </a:cxn>
                </a:cxnLst>
                <a:rect l="0" t="0" r="r" b="b"/>
                <a:pathLst>
                  <a:path w="386" h="284">
                    <a:moveTo>
                      <a:pt x="34" y="40"/>
                    </a:moveTo>
                    <a:lnTo>
                      <a:pt x="386" y="266"/>
                    </a:lnTo>
                    <a:lnTo>
                      <a:pt x="327" y="284"/>
                    </a:lnTo>
                    <a:lnTo>
                      <a:pt x="339" y="253"/>
                    </a:lnTo>
                    <a:lnTo>
                      <a:pt x="303" y="228"/>
                    </a:lnTo>
                    <a:lnTo>
                      <a:pt x="247" y="250"/>
                    </a:lnTo>
                    <a:lnTo>
                      <a:pt x="259" y="210"/>
                    </a:lnTo>
                    <a:lnTo>
                      <a:pt x="200" y="173"/>
                    </a:lnTo>
                    <a:lnTo>
                      <a:pt x="148" y="200"/>
                    </a:lnTo>
                    <a:lnTo>
                      <a:pt x="169" y="151"/>
                    </a:lnTo>
                    <a:lnTo>
                      <a:pt x="117" y="114"/>
                    </a:lnTo>
                    <a:lnTo>
                      <a:pt x="56" y="145"/>
                    </a:lnTo>
                    <a:lnTo>
                      <a:pt x="74" y="96"/>
                    </a:lnTo>
                    <a:lnTo>
                      <a:pt x="16" y="110"/>
                    </a:lnTo>
                    <a:lnTo>
                      <a:pt x="0" y="0"/>
                    </a:lnTo>
                    <a:lnTo>
                      <a:pt x="34" y="40"/>
                    </a:lnTo>
                    <a:lnTo>
                      <a:pt x="3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4" name="Freeform 340"/>
              <p:cNvSpPr>
                <a:spLocks/>
              </p:cNvSpPr>
              <p:nvPr/>
            </p:nvSpPr>
            <p:spPr bwMode="auto">
              <a:xfrm flipH="1">
                <a:off x="2079" y="2157"/>
                <a:ext cx="84" cy="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86" y="191"/>
                  </a:cxn>
                  <a:cxn ang="0">
                    <a:pos x="25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86" h="191">
                    <a:moveTo>
                      <a:pt x="0" y="15"/>
                    </a:moveTo>
                    <a:lnTo>
                      <a:pt x="386" y="191"/>
                    </a:lnTo>
                    <a:lnTo>
                      <a:pt x="25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5" name="Freeform 341"/>
              <p:cNvSpPr>
                <a:spLocks/>
              </p:cNvSpPr>
              <p:nvPr/>
            </p:nvSpPr>
            <p:spPr bwMode="auto">
              <a:xfrm flipH="1">
                <a:off x="2163" y="2164"/>
                <a:ext cx="14" cy="12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96"/>
                  </a:cxn>
                  <a:cxn ang="0">
                    <a:pos x="52" y="9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596">
                    <a:moveTo>
                      <a:pt x="22" y="0"/>
                    </a:moveTo>
                    <a:lnTo>
                      <a:pt x="0" y="596"/>
                    </a:lnTo>
                    <a:lnTo>
                      <a:pt x="52" y="9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6" name="Freeform 342"/>
              <p:cNvSpPr>
                <a:spLocks/>
              </p:cNvSpPr>
              <p:nvPr/>
            </p:nvSpPr>
            <p:spPr bwMode="auto">
              <a:xfrm flipH="1">
                <a:off x="2063" y="2076"/>
                <a:ext cx="87" cy="58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392" y="0"/>
                  </a:cxn>
                  <a:cxn ang="0">
                    <a:pos x="9" y="287"/>
                  </a:cxn>
                  <a:cxn ang="0">
                    <a:pos x="0" y="272"/>
                  </a:cxn>
                  <a:cxn ang="0">
                    <a:pos x="0" y="272"/>
                  </a:cxn>
                </a:cxnLst>
                <a:rect l="0" t="0" r="r" b="b"/>
                <a:pathLst>
                  <a:path w="392" h="287">
                    <a:moveTo>
                      <a:pt x="0" y="272"/>
                    </a:moveTo>
                    <a:lnTo>
                      <a:pt x="392" y="0"/>
                    </a:lnTo>
                    <a:lnTo>
                      <a:pt x="9" y="287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7" name="Freeform 343"/>
              <p:cNvSpPr>
                <a:spLocks/>
              </p:cNvSpPr>
              <p:nvPr/>
            </p:nvSpPr>
            <p:spPr bwMode="auto">
              <a:xfrm flipH="1">
                <a:off x="1855" y="2272"/>
                <a:ext cx="26" cy="24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11" y="106"/>
                  </a:cxn>
                  <a:cxn ang="0">
                    <a:pos x="55" y="118"/>
                  </a:cxn>
                  <a:cxn ang="0">
                    <a:pos x="0" y="80"/>
                  </a:cxn>
                  <a:cxn ang="0">
                    <a:pos x="95" y="84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20" h="118">
                    <a:moveTo>
                      <a:pt x="120" y="0"/>
                    </a:moveTo>
                    <a:lnTo>
                      <a:pt x="111" y="106"/>
                    </a:lnTo>
                    <a:lnTo>
                      <a:pt x="55" y="118"/>
                    </a:lnTo>
                    <a:lnTo>
                      <a:pt x="0" y="80"/>
                    </a:lnTo>
                    <a:lnTo>
                      <a:pt x="95" y="84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8" name="Freeform 344"/>
              <p:cNvSpPr>
                <a:spLocks/>
              </p:cNvSpPr>
              <p:nvPr/>
            </p:nvSpPr>
            <p:spPr bwMode="auto">
              <a:xfrm flipH="1">
                <a:off x="1893" y="2190"/>
                <a:ext cx="68" cy="32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172" y="31"/>
                  </a:cxn>
                  <a:cxn ang="0">
                    <a:pos x="0" y="143"/>
                  </a:cxn>
                  <a:cxn ang="0">
                    <a:pos x="304" y="0"/>
                  </a:cxn>
                  <a:cxn ang="0">
                    <a:pos x="304" y="0"/>
                  </a:cxn>
                </a:cxnLst>
                <a:rect l="0" t="0" r="r" b="b"/>
                <a:pathLst>
                  <a:path w="304" h="143">
                    <a:moveTo>
                      <a:pt x="304" y="0"/>
                    </a:moveTo>
                    <a:lnTo>
                      <a:pt x="172" y="31"/>
                    </a:lnTo>
                    <a:lnTo>
                      <a:pt x="0" y="143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9" name="Freeform 345"/>
              <p:cNvSpPr>
                <a:spLocks/>
              </p:cNvSpPr>
              <p:nvPr/>
            </p:nvSpPr>
            <p:spPr bwMode="auto">
              <a:xfrm flipH="1">
                <a:off x="2049" y="2384"/>
                <a:ext cx="36" cy="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38"/>
                  </a:cxn>
                  <a:cxn ang="0">
                    <a:pos x="68" y="18"/>
                  </a:cxn>
                  <a:cxn ang="0">
                    <a:pos x="173" y="0"/>
                  </a:cxn>
                  <a:cxn ang="0">
                    <a:pos x="70" y="32"/>
                  </a:cxn>
                  <a:cxn ang="0">
                    <a:pos x="60" y="85"/>
                  </a:cxn>
                  <a:cxn ang="0">
                    <a:pos x="53" y="37"/>
                  </a:cxn>
                  <a:cxn ang="0">
                    <a:pos x="12" y="49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r" b="b"/>
                <a:pathLst>
                  <a:path w="173" h="112">
                    <a:moveTo>
                      <a:pt x="0" y="112"/>
                    </a:moveTo>
                    <a:lnTo>
                      <a:pt x="0" y="38"/>
                    </a:lnTo>
                    <a:lnTo>
                      <a:pt x="68" y="18"/>
                    </a:lnTo>
                    <a:lnTo>
                      <a:pt x="173" y="0"/>
                    </a:lnTo>
                    <a:lnTo>
                      <a:pt x="70" y="32"/>
                    </a:lnTo>
                    <a:lnTo>
                      <a:pt x="60" y="85"/>
                    </a:lnTo>
                    <a:lnTo>
                      <a:pt x="53" y="37"/>
                    </a:lnTo>
                    <a:lnTo>
                      <a:pt x="12" y="49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0" name="Freeform 346"/>
              <p:cNvSpPr>
                <a:spLocks/>
              </p:cNvSpPr>
              <p:nvPr/>
            </p:nvSpPr>
            <p:spPr bwMode="auto">
              <a:xfrm flipH="1">
                <a:off x="1926" y="2380"/>
                <a:ext cx="8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6" y="0"/>
                  </a:cxn>
                  <a:cxn ang="0">
                    <a:pos x="195" y="10"/>
                  </a:cxn>
                  <a:cxn ang="0">
                    <a:pos x="297" y="19"/>
                  </a:cxn>
                  <a:cxn ang="0">
                    <a:pos x="387" y="43"/>
                  </a:cxn>
                  <a:cxn ang="0">
                    <a:pos x="309" y="36"/>
                  </a:cxn>
                  <a:cxn ang="0">
                    <a:pos x="298" y="76"/>
                  </a:cxn>
                  <a:cxn ang="0">
                    <a:pos x="290" y="35"/>
                  </a:cxn>
                  <a:cxn ang="0">
                    <a:pos x="206" y="24"/>
                  </a:cxn>
                  <a:cxn ang="0">
                    <a:pos x="197" y="67"/>
                  </a:cxn>
                  <a:cxn ang="0">
                    <a:pos x="190" y="24"/>
                  </a:cxn>
                  <a:cxn ang="0">
                    <a:pos x="101" y="17"/>
                  </a:cxn>
                  <a:cxn ang="0">
                    <a:pos x="90" y="67"/>
                  </a:cxn>
                  <a:cxn ang="0">
                    <a:pos x="84" y="20"/>
                  </a:cxn>
                  <a:cxn ang="0">
                    <a:pos x="18" y="19"/>
                  </a:cxn>
                  <a:cxn ang="0">
                    <a:pos x="12" y="6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87" h="76">
                    <a:moveTo>
                      <a:pt x="0" y="4"/>
                    </a:moveTo>
                    <a:lnTo>
                      <a:pt x="86" y="0"/>
                    </a:lnTo>
                    <a:lnTo>
                      <a:pt x="195" y="10"/>
                    </a:lnTo>
                    <a:lnTo>
                      <a:pt x="297" y="19"/>
                    </a:lnTo>
                    <a:lnTo>
                      <a:pt x="387" y="43"/>
                    </a:lnTo>
                    <a:lnTo>
                      <a:pt x="309" y="36"/>
                    </a:lnTo>
                    <a:lnTo>
                      <a:pt x="298" y="76"/>
                    </a:lnTo>
                    <a:lnTo>
                      <a:pt x="290" y="35"/>
                    </a:lnTo>
                    <a:lnTo>
                      <a:pt x="206" y="24"/>
                    </a:lnTo>
                    <a:lnTo>
                      <a:pt x="197" y="67"/>
                    </a:lnTo>
                    <a:lnTo>
                      <a:pt x="190" y="24"/>
                    </a:lnTo>
                    <a:lnTo>
                      <a:pt x="101" y="17"/>
                    </a:lnTo>
                    <a:lnTo>
                      <a:pt x="90" y="67"/>
                    </a:lnTo>
                    <a:lnTo>
                      <a:pt x="84" y="20"/>
                    </a:lnTo>
                    <a:lnTo>
                      <a:pt x="18" y="19"/>
                    </a:lnTo>
                    <a:lnTo>
                      <a:pt x="12" y="6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1" name="Freeform 347"/>
              <p:cNvSpPr>
                <a:spLocks/>
              </p:cNvSpPr>
              <p:nvPr/>
            </p:nvSpPr>
            <p:spPr bwMode="auto">
              <a:xfrm flipH="1">
                <a:off x="1893" y="2392"/>
                <a:ext cx="1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15"/>
                  </a:cxn>
                  <a:cxn ang="0">
                    <a:pos x="48" y="72"/>
                  </a:cxn>
                  <a:cxn ang="0">
                    <a:pos x="40" y="2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72">
                    <a:moveTo>
                      <a:pt x="0" y="0"/>
                    </a:moveTo>
                    <a:lnTo>
                      <a:pt x="54" y="15"/>
                    </a:lnTo>
                    <a:lnTo>
                      <a:pt x="48" y="72"/>
                    </a:lnTo>
                    <a:lnTo>
                      <a:pt x="4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2" name="Freeform 348"/>
              <p:cNvSpPr>
                <a:spLocks/>
              </p:cNvSpPr>
              <p:nvPr/>
            </p:nvSpPr>
            <p:spPr bwMode="auto">
              <a:xfrm flipH="1">
                <a:off x="2019" y="2182"/>
                <a:ext cx="15" cy="2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133"/>
                  </a:cxn>
                  <a:cxn ang="0">
                    <a:pos x="66" y="118"/>
                  </a:cxn>
                  <a:cxn ang="0">
                    <a:pos x="44" y="83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6" h="133">
                    <a:moveTo>
                      <a:pt x="41" y="0"/>
                    </a:moveTo>
                    <a:lnTo>
                      <a:pt x="0" y="133"/>
                    </a:lnTo>
                    <a:lnTo>
                      <a:pt x="66" y="118"/>
                    </a:lnTo>
                    <a:lnTo>
                      <a:pt x="44" y="83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3" name="Freeform 349"/>
              <p:cNvSpPr>
                <a:spLocks/>
              </p:cNvSpPr>
              <p:nvPr/>
            </p:nvSpPr>
            <p:spPr bwMode="auto">
              <a:xfrm flipH="1">
                <a:off x="2032" y="2188"/>
                <a:ext cx="17" cy="2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0" y="49"/>
                  </a:cxn>
                  <a:cxn ang="0">
                    <a:pos x="43" y="96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71" h="96">
                    <a:moveTo>
                      <a:pt x="71" y="0"/>
                    </a:moveTo>
                    <a:lnTo>
                      <a:pt x="0" y="49"/>
                    </a:lnTo>
                    <a:lnTo>
                      <a:pt x="43" y="9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4" name="Freeform 350"/>
              <p:cNvSpPr>
                <a:spLocks/>
              </p:cNvSpPr>
              <p:nvPr/>
            </p:nvSpPr>
            <p:spPr bwMode="auto">
              <a:xfrm flipH="1">
                <a:off x="2025" y="2147"/>
                <a:ext cx="9" cy="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4" y="77"/>
                  </a:cxn>
                  <a:cxn ang="0">
                    <a:pos x="0" y="14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44" h="140">
                    <a:moveTo>
                      <a:pt x="14" y="0"/>
                    </a:moveTo>
                    <a:lnTo>
                      <a:pt x="44" y="77"/>
                    </a:lnTo>
                    <a:lnTo>
                      <a:pt x="0" y="14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5" name="Freeform 351"/>
              <p:cNvSpPr>
                <a:spLocks/>
              </p:cNvSpPr>
              <p:nvPr/>
            </p:nvSpPr>
            <p:spPr bwMode="auto">
              <a:xfrm flipH="1">
                <a:off x="2013" y="2146"/>
                <a:ext cx="13" cy="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7"/>
                  </a:cxn>
                  <a:cxn ang="0">
                    <a:pos x="36" y="66"/>
                  </a:cxn>
                  <a:cxn ang="0">
                    <a:pos x="27" y="115"/>
                  </a:cxn>
                  <a:cxn ang="0">
                    <a:pos x="62" y="84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62" h="115">
                    <a:moveTo>
                      <a:pt x="46" y="0"/>
                    </a:moveTo>
                    <a:lnTo>
                      <a:pt x="0" y="7"/>
                    </a:lnTo>
                    <a:lnTo>
                      <a:pt x="36" y="66"/>
                    </a:lnTo>
                    <a:lnTo>
                      <a:pt x="27" y="115"/>
                    </a:lnTo>
                    <a:lnTo>
                      <a:pt x="62" y="8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6" name="Freeform 352"/>
              <p:cNvSpPr>
                <a:spLocks/>
              </p:cNvSpPr>
              <p:nvPr/>
            </p:nvSpPr>
            <p:spPr bwMode="auto">
              <a:xfrm flipH="1">
                <a:off x="2015" y="2117"/>
                <a:ext cx="11" cy="2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6" y="57"/>
                  </a:cxn>
                  <a:cxn ang="0">
                    <a:pos x="0" y="106"/>
                  </a:cxn>
                  <a:cxn ang="0">
                    <a:pos x="50" y="87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56" h="106">
                    <a:moveTo>
                      <a:pt x="56" y="0"/>
                    </a:moveTo>
                    <a:lnTo>
                      <a:pt x="16" y="57"/>
                    </a:lnTo>
                    <a:lnTo>
                      <a:pt x="0" y="106"/>
                    </a:lnTo>
                    <a:lnTo>
                      <a:pt x="50" y="87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7" name="Freeform 353"/>
              <p:cNvSpPr>
                <a:spLocks/>
              </p:cNvSpPr>
              <p:nvPr/>
            </p:nvSpPr>
            <p:spPr bwMode="auto">
              <a:xfrm flipH="1">
                <a:off x="1998" y="2078"/>
                <a:ext cx="9" cy="4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52"/>
                  </a:cxn>
                  <a:cxn ang="0">
                    <a:pos x="28" y="123"/>
                  </a:cxn>
                  <a:cxn ang="0">
                    <a:pos x="34" y="214"/>
                  </a:cxn>
                  <a:cxn ang="0">
                    <a:pos x="44" y="78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44" h="214">
                    <a:moveTo>
                      <a:pt x="25" y="0"/>
                    </a:moveTo>
                    <a:lnTo>
                      <a:pt x="0" y="52"/>
                    </a:lnTo>
                    <a:lnTo>
                      <a:pt x="28" y="123"/>
                    </a:lnTo>
                    <a:lnTo>
                      <a:pt x="34" y="214"/>
                    </a:lnTo>
                    <a:lnTo>
                      <a:pt x="44" y="78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8" name="Freeform 354"/>
              <p:cNvSpPr>
                <a:spLocks/>
              </p:cNvSpPr>
              <p:nvPr/>
            </p:nvSpPr>
            <p:spPr bwMode="auto">
              <a:xfrm flipH="1">
                <a:off x="2021" y="2087"/>
                <a:ext cx="5" cy="2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73"/>
                  </a:cxn>
                  <a:cxn ang="0">
                    <a:pos x="0" y="144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7" h="144">
                    <a:moveTo>
                      <a:pt x="21" y="0"/>
                    </a:moveTo>
                    <a:lnTo>
                      <a:pt x="27" y="73"/>
                    </a:lnTo>
                    <a:lnTo>
                      <a:pt x="0" y="1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99" name="Freeform 355"/>
              <p:cNvSpPr>
                <a:spLocks/>
              </p:cNvSpPr>
              <p:nvPr/>
            </p:nvSpPr>
            <p:spPr bwMode="auto">
              <a:xfrm flipH="1">
                <a:off x="2004" y="2225"/>
                <a:ext cx="9" cy="2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92"/>
                  </a:cxn>
                  <a:cxn ang="0">
                    <a:pos x="40" y="116"/>
                  </a:cxn>
                  <a:cxn ang="0">
                    <a:pos x="35" y="0"/>
                  </a:cxn>
                  <a:cxn ang="0">
                    <a:pos x="35" y="0"/>
                  </a:cxn>
                </a:cxnLst>
                <a:rect l="0" t="0" r="r" b="b"/>
                <a:pathLst>
                  <a:path w="40" h="116">
                    <a:moveTo>
                      <a:pt x="35" y="0"/>
                    </a:moveTo>
                    <a:lnTo>
                      <a:pt x="0" y="92"/>
                    </a:lnTo>
                    <a:lnTo>
                      <a:pt x="40" y="116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0" name="Freeform 356"/>
              <p:cNvSpPr>
                <a:spLocks/>
              </p:cNvSpPr>
              <p:nvPr/>
            </p:nvSpPr>
            <p:spPr bwMode="auto">
              <a:xfrm flipH="1">
                <a:off x="1998" y="2222"/>
                <a:ext cx="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40"/>
                  </a:cxn>
                  <a:cxn ang="0">
                    <a:pos x="10" y="1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118">
                    <a:moveTo>
                      <a:pt x="0" y="0"/>
                    </a:moveTo>
                    <a:lnTo>
                      <a:pt x="30" y="40"/>
                    </a:lnTo>
                    <a:lnTo>
                      <a:pt x="10" y="1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1" name="Freeform 357"/>
              <p:cNvSpPr>
                <a:spLocks/>
              </p:cNvSpPr>
              <p:nvPr/>
            </p:nvSpPr>
            <p:spPr bwMode="auto">
              <a:xfrm flipH="1">
                <a:off x="1995" y="2235"/>
                <a:ext cx="9" cy="2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77"/>
                  </a:cxn>
                  <a:cxn ang="0">
                    <a:pos x="41" y="108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1" h="108">
                    <a:moveTo>
                      <a:pt x="21" y="0"/>
                    </a:moveTo>
                    <a:lnTo>
                      <a:pt x="0" y="77"/>
                    </a:lnTo>
                    <a:lnTo>
                      <a:pt x="41" y="10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2" name="Freeform 358"/>
              <p:cNvSpPr>
                <a:spLocks/>
              </p:cNvSpPr>
              <p:nvPr/>
            </p:nvSpPr>
            <p:spPr bwMode="auto">
              <a:xfrm flipH="1">
                <a:off x="1978" y="2300"/>
                <a:ext cx="5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2"/>
                  </a:cxn>
                  <a:cxn ang="0">
                    <a:pos x="33" y="3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92">
                    <a:moveTo>
                      <a:pt x="0" y="0"/>
                    </a:moveTo>
                    <a:lnTo>
                      <a:pt x="2" y="92"/>
                    </a:lnTo>
                    <a:lnTo>
                      <a:pt x="33" y="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3" name="Freeform 359"/>
              <p:cNvSpPr>
                <a:spLocks/>
              </p:cNvSpPr>
              <p:nvPr/>
            </p:nvSpPr>
            <p:spPr bwMode="auto">
              <a:xfrm flipH="1">
                <a:off x="1978" y="2324"/>
                <a:ext cx="11" cy="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5" y="50"/>
                  </a:cxn>
                  <a:cxn ang="0">
                    <a:pos x="0" y="109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5" h="109">
                    <a:moveTo>
                      <a:pt x="24" y="0"/>
                    </a:moveTo>
                    <a:lnTo>
                      <a:pt x="45" y="50"/>
                    </a:lnTo>
                    <a:lnTo>
                      <a:pt x="0" y="109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4" name="Freeform 360"/>
              <p:cNvSpPr>
                <a:spLocks/>
              </p:cNvSpPr>
              <p:nvPr/>
            </p:nvSpPr>
            <p:spPr bwMode="auto">
              <a:xfrm flipH="1">
                <a:off x="1977" y="2311"/>
                <a:ext cx="5" cy="1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2"/>
                  </a:cxn>
                  <a:cxn ang="0">
                    <a:pos x="28" y="95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8" h="95">
                    <a:moveTo>
                      <a:pt x="24" y="0"/>
                    </a:moveTo>
                    <a:lnTo>
                      <a:pt x="0" y="52"/>
                    </a:lnTo>
                    <a:lnTo>
                      <a:pt x="28" y="95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5" name="Freeform 361"/>
              <p:cNvSpPr>
                <a:spLocks/>
              </p:cNvSpPr>
              <p:nvPr/>
            </p:nvSpPr>
            <p:spPr bwMode="auto">
              <a:xfrm flipH="1">
                <a:off x="1989" y="2360"/>
                <a:ext cx="15" cy="1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69" y="21"/>
                  </a:cxn>
                  <a:cxn ang="0">
                    <a:pos x="0" y="68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9" h="68">
                    <a:moveTo>
                      <a:pt x="41" y="0"/>
                    </a:moveTo>
                    <a:lnTo>
                      <a:pt x="69" y="21"/>
                    </a:lnTo>
                    <a:lnTo>
                      <a:pt x="0" y="6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6" name="Freeform 362"/>
              <p:cNvSpPr>
                <a:spLocks/>
              </p:cNvSpPr>
              <p:nvPr/>
            </p:nvSpPr>
            <p:spPr bwMode="auto">
              <a:xfrm flipH="1">
                <a:off x="2058" y="2242"/>
                <a:ext cx="24" cy="2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10" y="45"/>
                  </a:cxn>
                  <a:cxn ang="0">
                    <a:pos x="35" y="102"/>
                  </a:cxn>
                  <a:cxn ang="0">
                    <a:pos x="111" y="75"/>
                  </a:cxn>
                  <a:cxn ang="0">
                    <a:pos x="107" y="136"/>
                  </a:cxn>
                  <a:cxn ang="0">
                    <a:pos x="0" y="133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11" h="136">
                    <a:moveTo>
                      <a:pt x="51" y="0"/>
                    </a:moveTo>
                    <a:lnTo>
                      <a:pt x="110" y="45"/>
                    </a:lnTo>
                    <a:lnTo>
                      <a:pt x="35" y="102"/>
                    </a:lnTo>
                    <a:lnTo>
                      <a:pt x="111" y="75"/>
                    </a:lnTo>
                    <a:lnTo>
                      <a:pt x="107" y="136"/>
                    </a:lnTo>
                    <a:lnTo>
                      <a:pt x="0" y="133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7" name="Freeform 363"/>
              <p:cNvSpPr>
                <a:spLocks/>
              </p:cNvSpPr>
              <p:nvPr/>
            </p:nvSpPr>
            <p:spPr bwMode="auto">
              <a:xfrm flipH="1">
                <a:off x="2034" y="2201"/>
                <a:ext cx="16" cy="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6" y="45"/>
                  </a:cxn>
                  <a:cxn ang="0">
                    <a:pos x="18" y="120"/>
                  </a:cxn>
                  <a:cxn ang="0">
                    <a:pos x="63" y="82"/>
                  </a:cxn>
                  <a:cxn ang="0">
                    <a:pos x="76" y="190"/>
                  </a:cxn>
                  <a:cxn ang="0">
                    <a:pos x="0" y="210"/>
                  </a:cxn>
                  <a:cxn ang="0">
                    <a:pos x="11" y="15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6" h="210">
                    <a:moveTo>
                      <a:pt x="1" y="0"/>
                    </a:moveTo>
                    <a:lnTo>
                      <a:pt x="46" y="45"/>
                    </a:lnTo>
                    <a:lnTo>
                      <a:pt x="18" y="120"/>
                    </a:lnTo>
                    <a:lnTo>
                      <a:pt x="63" y="82"/>
                    </a:lnTo>
                    <a:lnTo>
                      <a:pt x="76" y="190"/>
                    </a:lnTo>
                    <a:lnTo>
                      <a:pt x="0" y="210"/>
                    </a:lnTo>
                    <a:lnTo>
                      <a:pt x="11" y="15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8" name="Freeform 364"/>
              <p:cNvSpPr>
                <a:spLocks/>
              </p:cNvSpPr>
              <p:nvPr/>
            </p:nvSpPr>
            <p:spPr bwMode="auto">
              <a:xfrm flipH="1">
                <a:off x="2086" y="2212"/>
                <a:ext cx="89" cy="6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163" y="223"/>
                  </a:cxn>
                  <a:cxn ang="0">
                    <a:pos x="401" y="0"/>
                  </a:cxn>
                  <a:cxn ang="0">
                    <a:pos x="285" y="167"/>
                  </a:cxn>
                  <a:cxn ang="0">
                    <a:pos x="91" y="330"/>
                  </a:cxn>
                  <a:cxn ang="0">
                    <a:pos x="0" y="299"/>
                  </a:cxn>
                  <a:cxn ang="0">
                    <a:pos x="0" y="299"/>
                  </a:cxn>
                </a:cxnLst>
                <a:rect l="0" t="0" r="r" b="b"/>
                <a:pathLst>
                  <a:path w="401" h="330">
                    <a:moveTo>
                      <a:pt x="0" y="299"/>
                    </a:moveTo>
                    <a:lnTo>
                      <a:pt x="163" y="223"/>
                    </a:lnTo>
                    <a:lnTo>
                      <a:pt x="401" y="0"/>
                    </a:lnTo>
                    <a:lnTo>
                      <a:pt x="285" y="167"/>
                    </a:lnTo>
                    <a:lnTo>
                      <a:pt x="91" y="330"/>
                    </a:lnTo>
                    <a:lnTo>
                      <a:pt x="0" y="299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9" name="Freeform 365"/>
              <p:cNvSpPr>
                <a:spLocks/>
              </p:cNvSpPr>
              <p:nvPr/>
            </p:nvSpPr>
            <p:spPr bwMode="auto">
              <a:xfrm flipH="1">
                <a:off x="1851" y="2302"/>
                <a:ext cx="15" cy="2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65" y="30"/>
                  </a:cxn>
                  <a:cxn ang="0">
                    <a:pos x="46" y="113"/>
                  </a:cxn>
                  <a:cxn ang="0">
                    <a:pos x="0" y="129"/>
                  </a:cxn>
                  <a:cxn ang="0">
                    <a:pos x="34" y="4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5" h="129">
                    <a:moveTo>
                      <a:pt x="22" y="0"/>
                    </a:moveTo>
                    <a:lnTo>
                      <a:pt x="65" y="30"/>
                    </a:lnTo>
                    <a:lnTo>
                      <a:pt x="46" y="113"/>
                    </a:lnTo>
                    <a:lnTo>
                      <a:pt x="0" y="129"/>
                    </a:lnTo>
                    <a:lnTo>
                      <a:pt x="34" y="45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10" name="Freeform 366"/>
              <p:cNvSpPr>
                <a:spLocks/>
              </p:cNvSpPr>
              <p:nvPr/>
            </p:nvSpPr>
            <p:spPr bwMode="auto">
              <a:xfrm flipH="1">
                <a:off x="2123" y="1998"/>
                <a:ext cx="64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198"/>
                  </a:cxn>
                  <a:cxn ang="0">
                    <a:pos x="210" y="217"/>
                  </a:cxn>
                  <a:cxn ang="0">
                    <a:pos x="290" y="304"/>
                  </a:cxn>
                  <a:cxn ang="0">
                    <a:pos x="80" y="180"/>
                  </a:cxn>
                  <a:cxn ang="0">
                    <a:pos x="148" y="17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0" h="304">
                    <a:moveTo>
                      <a:pt x="0" y="0"/>
                    </a:moveTo>
                    <a:lnTo>
                      <a:pt x="259" y="198"/>
                    </a:lnTo>
                    <a:lnTo>
                      <a:pt x="210" y="217"/>
                    </a:lnTo>
                    <a:lnTo>
                      <a:pt x="290" y="304"/>
                    </a:lnTo>
                    <a:lnTo>
                      <a:pt x="80" y="180"/>
                    </a:lnTo>
                    <a:lnTo>
                      <a:pt x="148" y="1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11" name="Freeform 367"/>
              <p:cNvSpPr>
                <a:spLocks/>
              </p:cNvSpPr>
              <p:nvPr/>
            </p:nvSpPr>
            <p:spPr bwMode="auto">
              <a:xfrm flipH="1">
                <a:off x="2203" y="2141"/>
                <a:ext cx="10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8" y="149"/>
                  </a:cxn>
                  <a:cxn ang="0">
                    <a:pos x="241" y="130"/>
                  </a:cxn>
                  <a:cxn ang="0">
                    <a:pos x="463" y="241"/>
                  </a:cxn>
                  <a:cxn ang="0">
                    <a:pos x="105" y="137"/>
                  </a:cxn>
                  <a:cxn ang="0">
                    <a:pos x="179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3" h="241">
                    <a:moveTo>
                      <a:pt x="0" y="0"/>
                    </a:moveTo>
                    <a:lnTo>
                      <a:pt x="408" y="149"/>
                    </a:lnTo>
                    <a:lnTo>
                      <a:pt x="241" y="130"/>
                    </a:lnTo>
                    <a:lnTo>
                      <a:pt x="463" y="241"/>
                    </a:lnTo>
                    <a:lnTo>
                      <a:pt x="105" y="137"/>
                    </a:lnTo>
                    <a:lnTo>
                      <a:pt x="179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12" name="Freeform 368"/>
              <p:cNvSpPr>
                <a:spLocks/>
              </p:cNvSpPr>
              <p:nvPr/>
            </p:nvSpPr>
            <p:spPr bwMode="auto">
              <a:xfrm flipH="1">
                <a:off x="2217" y="2206"/>
                <a:ext cx="7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3" y="80"/>
                  </a:cxn>
                  <a:cxn ang="0">
                    <a:pos x="197" y="99"/>
                  </a:cxn>
                  <a:cxn ang="0">
                    <a:pos x="321" y="167"/>
                  </a:cxn>
                  <a:cxn ang="0">
                    <a:pos x="93" y="111"/>
                  </a:cxn>
                  <a:cxn ang="0">
                    <a:pos x="149" y="9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1" h="167">
                    <a:moveTo>
                      <a:pt x="0" y="0"/>
                    </a:moveTo>
                    <a:lnTo>
                      <a:pt x="253" y="80"/>
                    </a:lnTo>
                    <a:lnTo>
                      <a:pt x="197" y="99"/>
                    </a:lnTo>
                    <a:lnTo>
                      <a:pt x="321" y="167"/>
                    </a:lnTo>
                    <a:lnTo>
                      <a:pt x="93" y="111"/>
                    </a:lnTo>
                    <a:lnTo>
                      <a:pt x="149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13" name="Freeform 369"/>
              <p:cNvSpPr>
                <a:spLocks/>
              </p:cNvSpPr>
              <p:nvPr/>
            </p:nvSpPr>
            <p:spPr bwMode="auto">
              <a:xfrm flipH="1">
                <a:off x="1905" y="2133"/>
                <a:ext cx="82" cy="6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11" y="115"/>
                  </a:cxn>
                  <a:cxn ang="0">
                    <a:pos x="103" y="252"/>
                  </a:cxn>
                  <a:cxn ang="0">
                    <a:pos x="0" y="344"/>
                  </a:cxn>
                  <a:cxn ang="0">
                    <a:pos x="114" y="324"/>
                  </a:cxn>
                  <a:cxn ang="0">
                    <a:pos x="229" y="268"/>
                  </a:cxn>
                  <a:cxn ang="0">
                    <a:pos x="209" y="189"/>
                  </a:cxn>
                  <a:cxn ang="0">
                    <a:pos x="244" y="153"/>
                  </a:cxn>
                  <a:cxn ang="0">
                    <a:pos x="363" y="166"/>
                  </a:cxn>
                  <a:cxn ang="0">
                    <a:pos x="295" y="115"/>
                  </a:cxn>
                  <a:cxn ang="0">
                    <a:pos x="190" y="107"/>
                  </a:cxn>
                  <a:cxn ang="0">
                    <a:pos x="150" y="153"/>
                  </a:cxn>
                  <a:cxn ang="0">
                    <a:pos x="130" y="39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363" h="344">
                    <a:moveTo>
                      <a:pt x="75" y="0"/>
                    </a:moveTo>
                    <a:lnTo>
                      <a:pt x="111" y="115"/>
                    </a:lnTo>
                    <a:lnTo>
                      <a:pt x="103" y="252"/>
                    </a:lnTo>
                    <a:lnTo>
                      <a:pt x="0" y="344"/>
                    </a:lnTo>
                    <a:lnTo>
                      <a:pt x="114" y="324"/>
                    </a:lnTo>
                    <a:lnTo>
                      <a:pt x="229" y="268"/>
                    </a:lnTo>
                    <a:lnTo>
                      <a:pt x="209" y="189"/>
                    </a:lnTo>
                    <a:lnTo>
                      <a:pt x="244" y="153"/>
                    </a:lnTo>
                    <a:lnTo>
                      <a:pt x="363" y="166"/>
                    </a:lnTo>
                    <a:lnTo>
                      <a:pt x="295" y="115"/>
                    </a:lnTo>
                    <a:lnTo>
                      <a:pt x="190" y="107"/>
                    </a:lnTo>
                    <a:lnTo>
                      <a:pt x="150" y="153"/>
                    </a:lnTo>
                    <a:lnTo>
                      <a:pt x="130" y="39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80D2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6514" name="AutoShape 370"/>
          <p:cNvCxnSpPr>
            <a:cxnSpLocks noChangeShapeType="1"/>
          </p:cNvCxnSpPr>
          <p:nvPr/>
        </p:nvCxnSpPr>
        <p:spPr bwMode="auto">
          <a:xfrm flipV="1">
            <a:off x="7596188" y="2420938"/>
            <a:ext cx="674687" cy="28797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6515" name="Picture 371" descr="Satellite-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225" y="1909763"/>
            <a:ext cx="641350" cy="542925"/>
          </a:xfrm>
          <a:prstGeom prst="rect">
            <a:avLst/>
          </a:prstGeom>
          <a:noFill/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47813" y="2565400"/>
            <a:ext cx="1081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IDC SFX 4104 or Tandberg RX1290</a:t>
            </a:r>
          </a:p>
        </p:txBody>
      </p:sp>
      <p:sp>
        <p:nvSpPr>
          <p:cNvPr id="6520" name="Line 376"/>
          <p:cNvSpPr>
            <a:spLocks noChangeShapeType="1"/>
          </p:cNvSpPr>
          <p:nvPr/>
        </p:nvSpPr>
        <p:spPr bwMode="auto">
          <a:xfrm>
            <a:off x="3563938" y="43656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6523" name="AutoShape 379"/>
          <p:cNvCxnSpPr>
            <a:cxnSpLocks noChangeShapeType="1"/>
          </p:cNvCxnSpPr>
          <p:nvPr/>
        </p:nvCxnSpPr>
        <p:spPr bwMode="auto">
          <a:xfrm>
            <a:off x="8315325" y="2492375"/>
            <a:ext cx="217488" cy="18732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027988" y="4365625"/>
            <a:ext cx="9779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Cinema(s) in</a:t>
            </a:r>
          </a:p>
          <a:p>
            <a:pPr algn="ctr" eaLnBrk="0" hangingPunct="0"/>
            <a:r>
              <a:rPr lang="fr-FR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Moscow</a:t>
            </a:r>
            <a:endParaRPr lang="en-GB" sz="1000" b="1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  <a:p>
            <a:pPr algn="ctr" eaLnBrk="0" hangingPunct="0"/>
            <a:r>
              <a:rPr lang="fr-FR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(40 or 25 Mbit/s)</a:t>
            </a:r>
          </a:p>
          <a:p>
            <a:pPr algn="ctr" eaLnBrk="0" hangingPunct="0"/>
            <a:r>
              <a:rPr lang="fr-FR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(BISS)</a:t>
            </a:r>
            <a:endParaRPr lang="en-GB" sz="1000" b="1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</p:txBody>
      </p:sp>
      <p:grpSp>
        <p:nvGrpSpPr>
          <p:cNvPr id="26" name="Group 386"/>
          <p:cNvGrpSpPr>
            <a:grpSpLocks/>
          </p:cNvGrpSpPr>
          <p:nvPr/>
        </p:nvGrpSpPr>
        <p:grpSpPr bwMode="auto">
          <a:xfrm>
            <a:off x="611188" y="2276475"/>
            <a:ext cx="431800" cy="474663"/>
            <a:chOff x="1728" y="1998"/>
            <a:chExt cx="576" cy="470"/>
          </a:xfrm>
        </p:grpSpPr>
        <p:sp>
          <p:nvSpPr>
            <p:cNvPr id="6531" name="Freeform 387"/>
            <p:cNvSpPr>
              <a:spLocks/>
            </p:cNvSpPr>
            <p:nvPr/>
          </p:nvSpPr>
          <p:spPr bwMode="auto">
            <a:xfrm flipH="1">
              <a:off x="1755" y="2039"/>
              <a:ext cx="448" cy="425"/>
            </a:xfrm>
            <a:custGeom>
              <a:avLst/>
              <a:gdLst/>
              <a:ahLst/>
              <a:cxnLst>
                <a:cxn ang="0">
                  <a:pos x="658" y="28"/>
                </a:cxn>
                <a:cxn ang="0">
                  <a:pos x="757" y="0"/>
                </a:cxn>
                <a:cxn ang="0">
                  <a:pos x="824" y="13"/>
                </a:cxn>
                <a:cxn ang="0">
                  <a:pos x="915" y="99"/>
                </a:cxn>
                <a:cxn ang="0">
                  <a:pos x="938" y="245"/>
                </a:cxn>
                <a:cxn ang="0">
                  <a:pos x="887" y="649"/>
                </a:cxn>
                <a:cxn ang="0">
                  <a:pos x="848" y="786"/>
                </a:cxn>
                <a:cxn ang="0">
                  <a:pos x="1049" y="921"/>
                </a:cxn>
                <a:cxn ang="0">
                  <a:pos x="1266" y="779"/>
                </a:cxn>
                <a:cxn ang="0">
                  <a:pos x="1435" y="720"/>
                </a:cxn>
                <a:cxn ang="0">
                  <a:pos x="1597" y="743"/>
                </a:cxn>
                <a:cxn ang="0">
                  <a:pos x="1317" y="1043"/>
                </a:cxn>
                <a:cxn ang="0">
                  <a:pos x="1562" y="1312"/>
                </a:cxn>
                <a:cxn ang="0">
                  <a:pos x="1439" y="1454"/>
                </a:cxn>
                <a:cxn ang="0">
                  <a:pos x="1459" y="1758"/>
                </a:cxn>
                <a:cxn ang="0">
                  <a:pos x="2027" y="1766"/>
                </a:cxn>
                <a:cxn ang="0">
                  <a:pos x="2023" y="1837"/>
                </a:cxn>
                <a:cxn ang="0">
                  <a:pos x="1207" y="2058"/>
                </a:cxn>
                <a:cxn ang="0">
                  <a:pos x="615" y="2038"/>
                </a:cxn>
                <a:cxn ang="0">
                  <a:pos x="627" y="1852"/>
                </a:cxn>
                <a:cxn ang="0">
                  <a:pos x="517" y="1813"/>
                </a:cxn>
                <a:cxn ang="0">
                  <a:pos x="513" y="1770"/>
                </a:cxn>
                <a:cxn ang="0">
                  <a:pos x="698" y="1730"/>
                </a:cxn>
                <a:cxn ang="0">
                  <a:pos x="864" y="1224"/>
                </a:cxn>
                <a:cxn ang="0">
                  <a:pos x="690" y="1079"/>
                </a:cxn>
                <a:cxn ang="0">
                  <a:pos x="205" y="1348"/>
                </a:cxn>
                <a:cxn ang="0">
                  <a:pos x="75" y="1340"/>
                </a:cxn>
                <a:cxn ang="0">
                  <a:pos x="4" y="1224"/>
                </a:cxn>
                <a:cxn ang="0">
                  <a:pos x="0" y="1142"/>
                </a:cxn>
                <a:cxn ang="0">
                  <a:pos x="71" y="806"/>
                </a:cxn>
                <a:cxn ang="0">
                  <a:pos x="150" y="573"/>
                </a:cxn>
                <a:cxn ang="0">
                  <a:pos x="36" y="455"/>
                </a:cxn>
                <a:cxn ang="0">
                  <a:pos x="118" y="359"/>
                </a:cxn>
                <a:cxn ang="0">
                  <a:pos x="217" y="463"/>
                </a:cxn>
                <a:cxn ang="0">
                  <a:pos x="378" y="245"/>
                </a:cxn>
                <a:cxn ang="0">
                  <a:pos x="536" y="84"/>
                </a:cxn>
                <a:cxn ang="0">
                  <a:pos x="658" y="28"/>
                </a:cxn>
                <a:cxn ang="0">
                  <a:pos x="658" y="28"/>
                </a:cxn>
              </a:cxnLst>
              <a:rect l="0" t="0" r="r" b="b"/>
              <a:pathLst>
                <a:path w="2027" h="2058">
                  <a:moveTo>
                    <a:pt x="658" y="28"/>
                  </a:moveTo>
                  <a:lnTo>
                    <a:pt x="757" y="0"/>
                  </a:lnTo>
                  <a:lnTo>
                    <a:pt x="824" y="13"/>
                  </a:lnTo>
                  <a:lnTo>
                    <a:pt x="915" y="99"/>
                  </a:lnTo>
                  <a:lnTo>
                    <a:pt x="938" y="245"/>
                  </a:lnTo>
                  <a:lnTo>
                    <a:pt x="887" y="649"/>
                  </a:lnTo>
                  <a:lnTo>
                    <a:pt x="848" y="786"/>
                  </a:lnTo>
                  <a:lnTo>
                    <a:pt x="1049" y="921"/>
                  </a:lnTo>
                  <a:lnTo>
                    <a:pt x="1266" y="779"/>
                  </a:lnTo>
                  <a:lnTo>
                    <a:pt x="1435" y="720"/>
                  </a:lnTo>
                  <a:lnTo>
                    <a:pt x="1597" y="743"/>
                  </a:lnTo>
                  <a:lnTo>
                    <a:pt x="1317" y="1043"/>
                  </a:lnTo>
                  <a:lnTo>
                    <a:pt x="1562" y="1312"/>
                  </a:lnTo>
                  <a:lnTo>
                    <a:pt x="1439" y="1454"/>
                  </a:lnTo>
                  <a:lnTo>
                    <a:pt x="1459" y="1758"/>
                  </a:lnTo>
                  <a:lnTo>
                    <a:pt x="2027" y="1766"/>
                  </a:lnTo>
                  <a:lnTo>
                    <a:pt x="2023" y="1837"/>
                  </a:lnTo>
                  <a:lnTo>
                    <a:pt x="1207" y="2058"/>
                  </a:lnTo>
                  <a:lnTo>
                    <a:pt x="615" y="2038"/>
                  </a:lnTo>
                  <a:lnTo>
                    <a:pt x="627" y="1852"/>
                  </a:lnTo>
                  <a:lnTo>
                    <a:pt x="517" y="1813"/>
                  </a:lnTo>
                  <a:lnTo>
                    <a:pt x="513" y="1770"/>
                  </a:lnTo>
                  <a:lnTo>
                    <a:pt x="698" y="1730"/>
                  </a:lnTo>
                  <a:lnTo>
                    <a:pt x="864" y="1224"/>
                  </a:lnTo>
                  <a:lnTo>
                    <a:pt x="690" y="1079"/>
                  </a:lnTo>
                  <a:lnTo>
                    <a:pt x="205" y="1348"/>
                  </a:lnTo>
                  <a:lnTo>
                    <a:pt x="75" y="1340"/>
                  </a:lnTo>
                  <a:lnTo>
                    <a:pt x="4" y="1224"/>
                  </a:lnTo>
                  <a:lnTo>
                    <a:pt x="0" y="1142"/>
                  </a:lnTo>
                  <a:lnTo>
                    <a:pt x="71" y="806"/>
                  </a:lnTo>
                  <a:lnTo>
                    <a:pt x="150" y="573"/>
                  </a:lnTo>
                  <a:lnTo>
                    <a:pt x="36" y="455"/>
                  </a:lnTo>
                  <a:lnTo>
                    <a:pt x="118" y="359"/>
                  </a:lnTo>
                  <a:lnTo>
                    <a:pt x="217" y="463"/>
                  </a:lnTo>
                  <a:lnTo>
                    <a:pt x="378" y="245"/>
                  </a:lnTo>
                  <a:lnTo>
                    <a:pt x="536" y="84"/>
                  </a:lnTo>
                  <a:lnTo>
                    <a:pt x="658" y="28"/>
                  </a:lnTo>
                  <a:lnTo>
                    <a:pt x="65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32" name="Freeform 388"/>
            <p:cNvSpPr>
              <a:spLocks/>
            </p:cNvSpPr>
            <p:nvPr/>
          </p:nvSpPr>
          <p:spPr bwMode="auto">
            <a:xfrm flipH="1">
              <a:off x="1754" y="2406"/>
              <a:ext cx="237" cy="62"/>
            </a:xfrm>
            <a:custGeom>
              <a:avLst/>
              <a:gdLst/>
              <a:ahLst/>
              <a:cxnLst>
                <a:cxn ang="0">
                  <a:pos x="995" y="69"/>
                </a:cxn>
                <a:cxn ang="0">
                  <a:pos x="999" y="258"/>
                </a:cxn>
                <a:cxn ang="0">
                  <a:pos x="446" y="287"/>
                </a:cxn>
                <a:cxn ang="0">
                  <a:pos x="307" y="307"/>
                </a:cxn>
                <a:cxn ang="0">
                  <a:pos x="0" y="285"/>
                </a:cxn>
                <a:cxn ang="0">
                  <a:pos x="292" y="250"/>
                </a:cxn>
                <a:cxn ang="0">
                  <a:pos x="280" y="182"/>
                </a:cxn>
                <a:cxn ang="0">
                  <a:pos x="87" y="76"/>
                </a:cxn>
                <a:cxn ang="0">
                  <a:pos x="443" y="53"/>
                </a:cxn>
                <a:cxn ang="0">
                  <a:pos x="447" y="0"/>
                </a:cxn>
                <a:cxn ang="0">
                  <a:pos x="1083" y="0"/>
                </a:cxn>
                <a:cxn ang="0">
                  <a:pos x="1078" y="65"/>
                </a:cxn>
                <a:cxn ang="0">
                  <a:pos x="995" y="69"/>
                </a:cxn>
                <a:cxn ang="0">
                  <a:pos x="995" y="69"/>
                </a:cxn>
              </a:cxnLst>
              <a:rect l="0" t="0" r="r" b="b"/>
              <a:pathLst>
                <a:path w="1083" h="307">
                  <a:moveTo>
                    <a:pt x="995" y="69"/>
                  </a:moveTo>
                  <a:lnTo>
                    <a:pt x="999" y="258"/>
                  </a:lnTo>
                  <a:lnTo>
                    <a:pt x="446" y="287"/>
                  </a:lnTo>
                  <a:lnTo>
                    <a:pt x="307" y="307"/>
                  </a:lnTo>
                  <a:lnTo>
                    <a:pt x="0" y="285"/>
                  </a:lnTo>
                  <a:lnTo>
                    <a:pt x="292" y="250"/>
                  </a:lnTo>
                  <a:lnTo>
                    <a:pt x="280" y="182"/>
                  </a:lnTo>
                  <a:lnTo>
                    <a:pt x="87" y="76"/>
                  </a:lnTo>
                  <a:lnTo>
                    <a:pt x="443" y="53"/>
                  </a:lnTo>
                  <a:lnTo>
                    <a:pt x="447" y="0"/>
                  </a:lnTo>
                  <a:lnTo>
                    <a:pt x="1083" y="0"/>
                  </a:lnTo>
                  <a:lnTo>
                    <a:pt x="1078" y="65"/>
                  </a:lnTo>
                  <a:lnTo>
                    <a:pt x="995" y="69"/>
                  </a:lnTo>
                  <a:lnTo>
                    <a:pt x="995" y="6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33" name="Freeform 389"/>
            <p:cNvSpPr>
              <a:spLocks/>
            </p:cNvSpPr>
            <p:nvPr/>
          </p:nvSpPr>
          <p:spPr bwMode="auto">
            <a:xfrm flipH="1">
              <a:off x="1755" y="2410"/>
              <a:ext cx="138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4" y="15"/>
                </a:cxn>
                <a:cxn ang="0">
                  <a:pos x="634" y="61"/>
                </a:cxn>
                <a:cxn ang="0">
                  <a:pos x="557" y="76"/>
                </a:cxn>
                <a:cxn ang="0">
                  <a:pos x="557" y="217"/>
                </a:cxn>
                <a:cxn ang="0">
                  <a:pos x="541" y="95"/>
                </a:cxn>
                <a:cxn ang="0">
                  <a:pos x="437" y="95"/>
                </a:cxn>
                <a:cxn ang="0">
                  <a:pos x="437" y="149"/>
                </a:cxn>
                <a:cxn ang="0">
                  <a:pos x="361" y="149"/>
                </a:cxn>
                <a:cxn ang="0">
                  <a:pos x="359" y="95"/>
                </a:cxn>
                <a:cxn ang="0">
                  <a:pos x="327" y="93"/>
                </a:cxn>
                <a:cxn ang="0">
                  <a:pos x="327" y="146"/>
                </a:cxn>
                <a:cxn ang="0">
                  <a:pos x="234" y="144"/>
                </a:cxn>
                <a:cxn ang="0">
                  <a:pos x="229" y="83"/>
                </a:cxn>
                <a:cxn ang="0">
                  <a:pos x="120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4" h="217">
                  <a:moveTo>
                    <a:pt x="0" y="0"/>
                  </a:moveTo>
                  <a:lnTo>
                    <a:pt x="634" y="15"/>
                  </a:lnTo>
                  <a:lnTo>
                    <a:pt x="634" y="61"/>
                  </a:lnTo>
                  <a:lnTo>
                    <a:pt x="557" y="76"/>
                  </a:lnTo>
                  <a:lnTo>
                    <a:pt x="557" y="217"/>
                  </a:lnTo>
                  <a:lnTo>
                    <a:pt x="541" y="95"/>
                  </a:lnTo>
                  <a:lnTo>
                    <a:pt x="437" y="95"/>
                  </a:lnTo>
                  <a:lnTo>
                    <a:pt x="437" y="149"/>
                  </a:lnTo>
                  <a:lnTo>
                    <a:pt x="361" y="149"/>
                  </a:lnTo>
                  <a:lnTo>
                    <a:pt x="359" y="95"/>
                  </a:lnTo>
                  <a:lnTo>
                    <a:pt x="327" y="93"/>
                  </a:lnTo>
                  <a:lnTo>
                    <a:pt x="327" y="146"/>
                  </a:lnTo>
                  <a:lnTo>
                    <a:pt x="234" y="144"/>
                  </a:lnTo>
                  <a:lnTo>
                    <a:pt x="229" y="83"/>
                  </a:lnTo>
                  <a:lnTo>
                    <a:pt x="12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34" name="Freeform 390"/>
            <p:cNvSpPr>
              <a:spLocks/>
            </p:cNvSpPr>
            <p:nvPr/>
          </p:nvSpPr>
          <p:spPr bwMode="auto">
            <a:xfrm flipH="1">
              <a:off x="1728" y="2423"/>
              <a:ext cx="173" cy="43"/>
            </a:xfrm>
            <a:custGeom>
              <a:avLst/>
              <a:gdLst/>
              <a:ahLst/>
              <a:cxnLst>
                <a:cxn ang="0">
                  <a:pos x="146" y="59"/>
                </a:cxn>
                <a:cxn ang="0">
                  <a:pos x="204" y="61"/>
                </a:cxn>
                <a:cxn ang="0">
                  <a:pos x="202" y="178"/>
                </a:cxn>
                <a:cxn ang="0">
                  <a:pos x="607" y="165"/>
                </a:cxn>
                <a:cxn ang="0">
                  <a:pos x="780" y="190"/>
                </a:cxn>
                <a:cxn ang="0">
                  <a:pos x="153" y="200"/>
                </a:cxn>
                <a:cxn ang="0">
                  <a:pos x="4" y="19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72" y="83"/>
                </a:cxn>
                <a:cxn ang="0">
                  <a:pos x="78" y="165"/>
                </a:cxn>
                <a:cxn ang="0">
                  <a:pos x="139" y="175"/>
                </a:cxn>
                <a:cxn ang="0">
                  <a:pos x="146" y="59"/>
                </a:cxn>
                <a:cxn ang="0">
                  <a:pos x="146" y="59"/>
                </a:cxn>
              </a:cxnLst>
              <a:rect l="0" t="0" r="r" b="b"/>
              <a:pathLst>
                <a:path w="780" h="200">
                  <a:moveTo>
                    <a:pt x="146" y="59"/>
                  </a:moveTo>
                  <a:lnTo>
                    <a:pt x="204" y="61"/>
                  </a:lnTo>
                  <a:lnTo>
                    <a:pt x="202" y="178"/>
                  </a:lnTo>
                  <a:lnTo>
                    <a:pt x="607" y="165"/>
                  </a:lnTo>
                  <a:lnTo>
                    <a:pt x="780" y="190"/>
                  </a:lnTo>
                  <a:lnTo>
                    <a:pt x="153" y="200"/>
                  </a:lnTo>
                  <a:lnTo>
                    <a:pt x="4" y="193"/>
                  </a:lnTo>
                  <a:lnTo>
                    <a:pt x="0" y="88"/>
                  </a:lnTo>
                  <a:lnTo>
                    <a:pt x="0" y="0"/>
                  </a:lnTo>
                  <a:lnTo>
                    <a:pt x="72" y="83"/>
                  </a:lnTo>
                  <a:lnTo>
                    <a:pt x="78" y="165"/>
                  </a:lnTo>
                  <a:lnTo>
                    <a:pt x="139" y="175"/>
                  </a:lnTo>
                  <a:lnTo>
                    <a:pt x="146" y="59"/>
                  </a:lnTo>
                  <a:lnTo>
                    <a:pt x="146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35" name="Freeform 391"/>
            <p:cNvSpPr>
              <a:spLocks/>
            </p:cNvSpPr>
            <p:nvPr/>
          </p:nvSpPr>
          <p:spPr bwMode="auto">
            <a:xfrm flipH="1">
              <a:off x="1767" y="2384"/>
              <a:ext cx="102" cy="1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57" y="83"/>
                </a:cxn>
                <a:cxn ang="0">
                  <a:pos x="400" y="8"/>
                </a:cxn>
                <a:cxn ang="0">
                  <a:pos x="359" y="0"/>
                </a:cxn>
                <a:cxn ang="0">
                  <a:pos x="329" y="23"/>
                </a:cxn>
                <a:cxn ang="0">
                  <a:pos x="325" y="53"/>
                </a:cxn>
                <a:cxn ang="0">
                  <a:pos x="257" y="61"/>
                </a:cxn>
                <a:cxn ang="0">
                  <a:pos x="257" y="34"/>
                </a:cxn>
                <a:cxn ang="0">
                  <a:pos x="222" y="34"/>
                </a:cxn>
                <a:cxn ang="0">
                  <a:pos x="215" y="61"/>
                </a:cxn>
                <a:cxn ang="0">
                  <a:pos x="132" y="27"/>
                </a:cxn>
                <a:cxn ang="0">
                  <a:pos x="68" y="23"/>
                </a:cxn>
                <a:cxn ang="0">
                  <a:pos x="63" y="61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457" h="88">
                  <a:moveTo>
                    <a:pt x="0" y="88"/>
                  </a:moveTo>
                  <a:lnTo>
                    <a:pt x="457" y="83"/>
                  </a:lnTo>
                  <a:lnTo>
                    <a:pt x="400" y="8"/>
                  </a:lnTo>
                  <a:lnTo>
                    <a:pt x="359" y="0"/>
                  </a:lnTo>
                  <a:lnTo>
                    <a:pt x="329" y="23"/>
                  </a:lnTo>
                  <a:lnTo>
                    <a:pt x="325" y="53"/>
                  </a:lnTo>
                  <a:lnTo>
                    <a:pt x="257" y="61"/>
                  </a:lnTo>
                  <a:lnTo>
                    <a:pt x="257" y="34"/>
                  </a:lnTo>
                  <a:lnTo>
                    <a:pt x="222" y="34"/>
                  </a:lnTo>
                  <a:lnTo>
                    <a:pt x="215" y="61"/>
                  </a:lnTo>
                  <a:lnTo>
                    <a:pt x="132" y="27"/>
                  </a:lnTo>
                  <a:lnTo>
                    <a:pt x="68" y="23"/>
                  </a:lnTo>
                  <a:lnTo>
                    <a:pt x="63" y="61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392"/>
            <p:cNvGrpSpPr>
              <a:grpSpLocks/>
            </p:cNvGrpSpPr>
            <p:nvPr/>
          </p:nvGrpSpPr>
          <p:grpSpPr bwMode="auto">
            <a:xfrm>
              <a:off x="1839" y="1998"/>
              <a:ext cx="465" cy="470"/>
              <a:chOff x="1839" y="1998"/>
              <a:chExt cx="465" cy="470"/>
            </a:xfrm>
          </p:grpSpPr>
          <p:sp>
            <p:nvSpPr>
              <p:cNvPr id="6537" name="Rectangle 393"/>
              <p:cNvSpPr>
                <a:spLocks noChangeArrowheads="1"/>
              </p:cNvSpPr>
              <p:nvPr/>
            </p:nvSpPr>
            <p:spPr bwMode="auto">
              <a:xfrm>
                <a:off x="2195" y="2172"/>
                <a:ext cx="0" cy="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38" name="Freeform 394"/>
              <p:cNvSpPr>
                <a:spLocks/>
              </p:cNvSpPr>
              <p:nvPr/>
            </p:nvSpPr>
            <p:spPr bwMode="auto">
              <a:xfrm flipH="1">
                <a:off x="2170" y="2116"/>
                <a:ext cx="18" cy="3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0" y="88"/>
                  </a:cxn>
                  <a:cxn ang="0">
                    <a:pos x="76" y="164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64">
                    <a:moveTo>
                      <a:pt x="76" y="0"/>
                    </a:moveTo>
                    <a:lnTo>
                      <a:pt x="0" y="88"/>
                    </a:lnTo>
                    <a:lnTo>
                      <a:pt x="76" y="164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39" name="Freeform 395"/>
              <p:cNvSpPr>
                <a:spLocks/>
              </p:cNvSpPr>
              <p:nvPr/>
            </p:nvSpPr>
            <p:spPr bwMode="auto">
              <a:xfrm flipH="1">
                <a:off x="1839" y="2212"/>
                <a:ext cx="130" cy="37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0" y="75"/>
                  </a:cxn>
                  <a:cxn ang="0">
                    <a:pos x="245" y="0"/>
                  </a:cxn>
                  <a:cxn ang="0">
                    <a:pos x="287" y="83"/>
                  </a:cxn>
                  <a:cxn ang="0">
                    <a:pos x="586" y="124"/>
                  </a:cxn>
                  <a:cxn ang="0">
                    <a:pos x="579" y="174"/>
                  </a:cxn>
                  <a:cxn ang="0">
                    <a:pos x="163" y="151"/>
                  </a:cxn>
                  <a:cxn ang="0">
                    <a:pos x="155" y="113"/>
                  </a:cxn>
                  <a:cxn ang="0">
                    <a:pos x="23" y="94"/>
                  </a:cxn>
                  <a:cxn ang="0">
                    <a:pos x="23" y="94"/>
                  </a:cxn>
                </a:cxnLst>
                <a:rect l="0" t="0" r="r" b="b"/>
                <a:pathLst>
                  <a:path w="586" h="174">
                    <a:moveTo>
                      <a:pt x="23" y="94"/>
                    </a:moveTo>
                    <a:lnTo>
                      <a:pt x="0" y="75"/>
                    </a:lnTo>
                    <a:lnTo>
                      <a:pt x="245" y="0"/>
                    </a:lnTo>
                    <a:lnTo>
                      <a:pt x="287" y="83"/>
                    </a:lnTo>
                    <a:lnTo>
                      <a:pt x="586" y="124"/>
                    </a:lnTo>
                    <a:lnTo>
                      <a:pt x="579" y="174"/>
                    </a:lnTo>
                    <a:lnTo>
                      <a:pt x="163" y="151"/>
                    </a:lnTo>
                    <a:lnTo>
                      <a:pt x="155" y="113"/>
                    </a:lnTo>
                    <a:lnTo>
                      <a:pt x="23" y="94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0" name="Freeform 396"/>
              <p:cNvSpPr>
                <a:spLocks/>
              </p:cNvSpPr>
              <p:nvPr/>
            </p:nvSpPr>
            <p:spPr bwMode="auto">
              <a:xfrm flipH="1">
                <a:off x="1892" y="2397"/>
                <a:ext cx="151" cy="69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363" y="221"/>
                  </a:cxn>
                  <a:cxn ang="0">
                    <a:pos x="398" y="267"/>
                  </a:cxn>
                  <a:cxn ang="0">
                    <a:pos x="197" y="312"/>
                  </a:cxn>
                  <a:cxn ang="0">
                    <a:pos x="159" y="214"/>
                  </a:cxn>
                  <a:cxn ang="0">
                    <a:pos x="140" y="331"/>
                  </a:cxn>
                  <a:cxn ang="0">
                    <a:pos x="668" y="312"/>
                  </a:cxn>
                  <a:cxn ang="0">
                    <a:pos x="687" y="61"/>
                  </a:cxn>
                  <a:cxn ang="0">
                    <a:pos x="492" y="16"/>
                  </a:cxn>
                  <a:cxn ang="0">
                    <a:pos x="277" y="0"/>
                  </a:cxn>
                  <a:cxn ang="0">
                    <a:pos x="51" y="19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r" b="b"/>
                <a:pathLst>
                  <a:path w="687" h="331">
                    <a:moveTo>
                      <a:pt x="0" y="112"/>
                    </a:moveTo>
                    <a:lnTo>
                      <a:pt x="363" y="221"/>
                    </a:lnTo>
                    <a:lnTo>
                      <a:pt x="398" y="267"/>
                    </a:lnTo>
                    <a:lnTo>
                      <a:pt x="197" y="312"/>
                    </a:lnTo>
                    <a:lnTo>
                      <a:pt x="159" y="214"/>
                    </a:lnTo>
                    <a:lnTo>
                      <a:pt x="140" y="331"/>
                    </a:lnTo>
                    <a:lnTo>
                      <a:pt x="668" y="312"/>
                    </a:lnTo>
                    <a:lnTo>
                      <a:pt x="687" y="61"/>
                    </a:lnTo>
                    <a:lnTo>
                      <a:pt x="492" y="16"/>
                    </a:lnTo>
                    <a:lnTo>
                      <a:pt x="277" y="0"/>
                    </a:lnTo>
                    <a:lnTo>
                      <a:pt x="51" y="19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1" name="Freeform 397"/>
              <p:cNvSpPr>
                <a:spLocks/>
              </p:cNvSpPr>
              <p:nvPr/>
            </p:nvSpPr>
            <p:spPr bwMode="auto">
              <a:xfrm flipH="1">
                <a:off x="1917" y="2332"/>
                <a:ext cx="66" cy="67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2" y="117"/>
                  </a:cxn>
                  <a:cxn ang="0">
                    <a:pos x="110" y="183"/>
                  </a:cxn>
                  <a:cxn ang="0">
                    <a:pos x="102" y="227"/>
                  </a:cxn>
                  <a:cxn ang="0">
                    <a:pos x="0" y="296"/>
                  </a:cxn>
                  <a:cxn ang="0">
                    <a:pos x="129" y="296"/>
                  </a:cxn>
                  <a:cxn ang="0">
                    <a:pos x="299" y="323"/>
                  </a:cxn>
                  <a:cxn ang="0">
                    <a:pos x="167" y="106"/>
                  </a:cxn>
                  <a:cxn ang="0">
                    <a:pos x="57" y="0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299" h="323">
                    <a:moveTo>
                      <a:pt x="0" y="183"/>
                    </a:moveTo>
                    <a:lnTo>
                      <a:pt x="72" y="117"/>
                    </a:lnTo>
                    <a:lnTo>
                      <a:pt x="110" y="183"/>
                    </a:lnTo>
                    <a:lnTo>
                      <a:pt x="102" y="227"/>
                    </a:lnTo>
                    <a:lnTo>
                      <a:pt x="0" y="296"/>
                    </a:lnTo>
                    <a:lnTo>
                      <a:pt x="129" y="296"/>
                    </a:lnTo>
                    <a:lnTo>
                      <a:pt x="299" y="323"/>
                    </a:lnTo>
                    <a:lnTo>
                      <a:pt x="167" y="106"/>
                    </a:lnTo>
                    <a:lnTo>
                      <a:pt x="57" y="0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2" name="Freeform 398"/>
              <p:cNvSpPr>
                <a:spLocks/>
              </p:cNvSpPr>
              <p:nvPr/>
            </p:nvSpPr>
            <p:spPr bwMode="auto">
              <a:xfrm flipH="1">
                <a:off x="1857" y="2229"/>
                <a:ext cx="143" cy="10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644" y="414"/>
                  </a:cxn>
                  <a:cxn ang="0">
                    <a:pos x="590" y="493"/>
                  </a:cxn>
                  <a:cxn ang="0">
                    <a:pos x="0" y="175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644" h="493">
                    <a:moveTo>
                      <a:pt x="30" y="0"/>
                    </a:moveTo>
                    <a:lnTo>
                      <a:pt x="644" y="414"/>
                    </a:lnTo>
                    <a:lnTo>
                      <a:pt x="590" y="493"/>
                    </a:lnTo>
                    <a:lnTo>
                      <a:pt x="0" y="1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3" name="Freeform 399"/>
              <p:cNvSpPr>
                <a:spLocks/>
              </p:cNvSpPr>
              <p:nvPr/>
            </p:nvSpPr>
            <p:spPr bwMode="auto">
              <a:xfrm flipH="1">
                <a:off x="2058" y="2068"/>
                <a:ext cx="15" cy="109"/>
              </a:xfrm>
              <a:custGeom>
                <a:avLst/>
                <a:gdLst/>
                <a:ahLst/>
                <a:cxnLst>
                  <a:cxn ang="0">
                    <a:pos x="38" y="113"/>
                  </a:cxn>
                  <a:cxn ang="0">
                    <a:pos x="34" y="277"/>
                  </a:cxn>
                  <a:cxn ang="0">
                    <a:pos x="0" y="530"/>
                  </a:cxn>
                  <a:cxn ang="0">
                    <a:pos x="64" y="307"/>
                  </a:cxn>
                  <a:cxn ang="0">
                    <a:pos x="68" y="0"/>
                  </a:cxn>
                  <a:cxn ang="0">
                    <a:pos x="38" y="113"/>
                  </a:cxn>
                  <a:cxn ang="0">
                    <a:pos x="38" y="113"/>
                  </a:cxn>
                </a:cxnLst>
                <a:rect l="0" t="0" r="r" b="b"/>
                <a:pathLst>
                  <a:path w="68" h="530">
                    <a:moveTo>
                      <a:pt x="38" y="113"/>
                    </a:moveTo>
                    <a:lnTo>
                      <a:pt x="34" y="277"/>
                    </a:lnTo>
                    <a:lnTo>
                      <a:pt x="0" y="530"/>
                    </a:lnTo>
                    <a:lnTo>
                      <a:pt x="64" y="307"/>
                    </a:lnTo>
                    <a:lnTo>
                      <a:pt x="68" y="0"/>
                    </a:lnTo>
                    <a:lnTo>
                      <a:pt x="38" y="113"/>
                    </a:lnTo>
                    <a:lnTo>
                      <a:pt x="38" y="113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4" name="Freeform 400"/>
              <p:cNvSpPr>
                <a:spLocks/>
              </p:cNvSpPr>
              <p:nvPr/>
            </p:nvSpPr>
            <p:spPr bwMode="auto">
              <a:xfrm flipH="1">
                <a:off x="2026" y="2044"/>
                <a:ext cx="162" cy="258"/>
              </a:xfrm>
              <a:custGeom>
                <a:avLst/>
                <a:gdLst/>
                <a:ahLst/>
                <a:cxnLst>
                  <a:cxn ang="0">
                    <a:pos x="733" y="72"/>
                  </a:cxn>
                  <a:cxn ang="0">
                    <a:pos x="707" y="0"/>
                  </a:cxn>
                  <a:cxn ang="0">
                    <a:pos x="598" y="12"/>
                  </a:cxn>
                  <a:cxn ang="0">
                    <a:pos x="503" y="80"/>
                  </a:cxn>
                  <a:cxn ang="0">
                    <a:pos x="265" y="341"/>
                  </a:cxn>
                  <a:cxn ang="0">
                    <a:pos x="178" y="492"/>
                  </a:cxn>
                  <a:cxn ang="0">
                    <a:pos x="72" y="728"/>
                  </a:cxn>
                  <a:cxn ang="0">
                    <a:pos x="33" y="853"/>
                  </a:cxn>
                  <a:cxn ang="0">
                    <a:pos x="8" y="1019"/>
                  </a:cxn>
                  <a:cxn ang="0">
                    <a:pos x="0" y="1118"/>
                  </a:cxn>
                  <a:cxn ang="0">
                    <a:pos x="19" y="1221"/>
                  </a:cxn>
                  <a:cxn ang="0">
                    <a:pos x="46" y="1243"/>
                  </a:cxn>
                  <a:cxn ang="0">
                    <a:pos x="106" y="1251"/>
                  </a:cxn>
                  <a:cxn ang="0">
                    <a:pos x="288" y="1088"/>
                  </a:cxn>
                  <a:cxn ang="0">
                    <a:pos x="162" y="1126"/>
                  </a:cxn>
                  <a:cxn ang="0">
                    <a:pos x="102" y="952"/>
                  </a:cxn>
                  <a:cxn ang="0">
                    <a:pos x="148" y="697"/>
                  </a:cxn>
                  <a:cxn ang="0">
                    <a:pos x="302" y="462"/>
                  </a:cxn>
                  <a:cxn ang="0">
                    <a:pos x="477" y="357"/>
                  </a:cxn>
                  <a:cxn ang="0">
                    <a:pos x="617" y="357"/>
                  </a:cxn>
                  <a:cxn ang="0">
                    <a:pos x="677" y="447"/>
                  </a:cxn>
                  <a:cxn ang="0">
                    <a:pos x="726" y="242"/>
                  </a:cxn>
                  <a:cxn ang="0">
                    <a:pos x="733" y="72"/>
                  </a:cxn>
                  <a:cxn ang="0">
                    <a:pos x="733" y="72"/>
                  </a:cxn>
                </a:cxnLst>
                <a:rect l="0" t="0" r="r" b="b"/>
                <a:pathLst>
                  <a:path w="733" h="1251">
                    <a:moveTo>
                      <a:pt x="733" y="72"/>
                    </a:moveTo>
                    <a:lnTo>
                      <a:pt x="707" y="0"/>
                    </a:lnTo>
                    <a:lnTo>
                      <a:pt x="598" y="12"/>
                    </a:lnTo>
                    <a:lnTo>
                      <a:pt x="503" y="80"/>
                    </a:lnTo>
                    <a:lnTo>
                      <a:pt x="265" y="341"/>
                    </a:lnTo>
                    <a:lnTo>
                      <a:pt x="178" y="492"/>
                    </a:lnTo>
                    <a:lnTo>
                      <a:pt x="72" y="728"/>
                    </a:lnTo>
                    <a:lnTo>
                      <a:pt x="33" y="853"/>
                    </a:lnTo>
                    <a:lnTo>
                      <a:pt x="8" y="1019"/>
                    </a:lnTo>
                    <a:lnTo>
                      <a:pt x="0" y="1118"/>
                    </a:lnTo>
                    <a:lnTo>
                      <a:pt x="19" y="1221"/>
                    </a:lnTo>
                    <a:lnTo>
                      <a:pt x="46" y="1243"/>
                    </a:lnTo>
                    <a:lnTo>
                      <a:pt x="106" y="1251"/>
                    </a:lnTo>
                    <a:lnTo>
                      <a:pt x="288" y="1088"/>
                    </a:lnTo>
                    <a:lnTo>
                      <a:pt x="162" y="1126"/>
                    </a:lnTo>
                    <a:lnTo>
                      <a:pt x="102" y="952"/>
                    </a:lnTo>
                    <a:lnTo>
                      <a:pt x="148" y="697"/>
                    </a:lnTo>
                    <a:lnTo>
                      <a:pt x="302" y="462"/>
                    </a:lnTo>
                    <a:lnTo>
                      <a:pt x="477" y="357"/>
                    </a:lnTo>
                    <a:lnTo>
                      <a:pt x="617" y="357"/>
                    </a:lnTo>
                    <a:lnTo>
                      <a:pt x="677" y="447"/>
                    </a:lnTo>
                    <a:lnTo>
                      <a:pt x="726" y="242"/>
                    </a:lnTo>
                    <a:lnTo>
                      <a:pt x="733" y="72"/>
                    </a:lnTo>
                    <a:lnTo>
                      <a:pt x="733" y="72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5" name="Freeform 401"/>
              <p:cNvSpPr>
                <a:spLocks/>
              </p:cNvSpPr>
              <p:nvPr/>
            </p:nvSpPr>
            <p:spPr bwMode="auto">
              <a:xfrm flipH="1">
                <a:off x="2023" y="2044"/>
                <a:ext cx="116" cy="89"/>
              </a:xfrm>
              <a:custGeom>
                <a:avLst/>
                <a:gdLst/>
                <a:ahLst/>
                <a:cxnLst>
                  <a:cxn ang="0">
                    <a:pos x="0" y="417"/>
                  </a:cxn>
                  <a:cxn ang="0">
                    <a:pos x="219" y="217"/>
                  </a:cxn>
                  <a:cxn ang="0">
                    <a:pos x="420" y="126"/>
                  </a:cxn>
                  <a:cxn ang="0">
                    <a:pos x="480" y="126"/>
                  </a:cxn>
                  <a:cxn ang="0">
                    <a:pos x="495" y="163"/>
                  </a:cxn>
                  <a:cxn ang="0">
                    <a:pos x="442" y="152"/>
                  </a:cxn>
                  <a:cxn ang="0">
                    <a:pos x="340" y="193"/>
                  </a:cxn>
                  <a:cxn ang="0">
                    <a:pos x="223" y="285"/>
                  </a:cxn>
                  <a:cxn ang="0">
                    <a:pos x="385" y="247"/>
                  </a:cxn>
                  <a:cxn ang="0">
                    <a:pos x="473" y="269"/>
                  </a:cxn>
                  <a:cxn ang="0">
                    <a:pos x="480" y="307"/>
                  </a:cxn>
                  <a:cxn ang="0">
                    <a:pos x="401" y="288"/>
                  </a:cxn>
                  <a:cxn ang="0">
                    <a:pos x="291" y="319"/>
                  </a:cxn>
                  <a:cxn ang="0">
                    <a:pos x="412" y="341"/>
                  </a:cxn>
                  <a:cxn ang="0">
                    <a:pos x="450" y="428"/>
                  </a:cxn>
                  <a:cxn ang="0">
                    <a:pos x="499" y="326"/>
                  </a:cxn>
                  <a:cxn ang="0">
                    <a:pos x="522" y="110"/>
                  </a:cxn>
                  <a:cxn ang="0">
                    <a:pos x="488" y="0"/>
                  </a:cxn>
                  <a:cxn ang="0">
                    <a:pos x="374" y="23"/>
                  </a:cxn>
                  <a:cxn ang="0">
                    <a:pos x="283" y="77"/>
                  </a:cxn>
                  <a:cxn ang="0">
                    <a:pos x="64" y="315"/>
                  </a:cxn>
                  <a:cxn ang="0">
                    <a:pos x="0" y="417"/>
                  </a:cxn>
                  <a:cxn ang="0">
                    <a:pos x="0" y="417"/>
                  </a:cxn>
                </a:cxnLst>
                <a:rect l="0" t="0" r="r" b="b"/>
                <a:pathLst>
                  <a:path w="522" h="428">
                    <a:moveTo>
                      <a:pt x="0" y="417"/>
                    </a:moveTo>
                    <a:lnTo>
                      <a:pt x="219" y="217"/>
                    </a:lnTo>
                    <a:lnTo>
                      <a:pt x="420" y="126"/>
                    </a:lnTo>
                    <a:lnTo>
                      <a:pt x="480" y="126"/>
                    </a:lnTo>
                    <a:lnTo>
                      <a:pt x="495" y="163"/>
                    </a:lnTo>
                    <a:lnTo>
                      <a:pt x="442" y="152"/>
                    </a:lnTo>
                    <a:lnTo>
                      <a:pt x="340" y="193"/>
                    </a:lnTo>
                    <a:lnTo>
                      <a:pt x="223" y="285"/>
                    </a:lnTo>
                    <a:lnTo>
                      <a:pt x="385" y="247"/>
                    </a:lnTo>
                    <a:lnTo>
                      <a:pt x="473" y="269"/>
                    </a:lnTo>
                    <a:lnTo>
                      <a:pt x="480" y="307"/>
                    </a:lnTo>
                    <a:lnTo>
                      <a:pt x="401" y="288"/>
                    </a:lnTo>
                    <a:lnTo>
                      <a:pt x="291" y="319"/>
                    </a:lnTo>
                    <a:lnTo>
                      <a:pt x="412" y="341"/>
                    </a:lnTo>
                    <a:lnTo>
                      <a:pt x="450" y="428"/>
                    </a:lnTo>
                    <a:lnTo>
                      <a:pt x="499" y="326"/>
                    </a:lnTo>
                    <a:lnTo>
                      <a:pt x="522" y="110"/>
                    </a:lnTo>
                    <a:lnTo>
                      <a:pt x="488" y="0"/>
                    </a:lnTo>
                    <a:lnTo>
                      <a:pt x="374" y="23"/>
                    </a:lnTo>
                    <a:lnTo>
                      <a:pt x="283" y="77"/>
                    </a:lnTo>
                    <a:lnTo>
                      <a:pt x="64" y="315"/>
                    </a:lnTo>
                    <a:lnTo>
                      <a:pt x="0" y="41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898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6" name="Freeform 402"/>
              <p:cNvSpPr>
                <a:spLocks/>
              </p:cNvSpPr>
              <p:nvPr/>
            </p:nvSpPr>
            <p:spPr bwMode="auto">
              <a:xfrm flipH="1">
                <a:off x="2001" y="2044"/>
                <a:ext cx="20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67"/>
                  </a:cxn>
                  <a:cxn ang="0">
                    <a:pos x="91" y="1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1" h="167">
                    <a:moveTo>
                      <a:pt x="0" y="0"/>
                    </a:moveTo>
                    <a:lnTo>
                      <a:pt x="22" y="167"/>
                    </a:lnTo>
                    <a:lnTo>
                      <a:pt x="91" y="1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7" name="Freeform 403"/>
              <p:cNvSpPr>
                <a:spLocks/>
              </p:cNvSpPr>
              <p:nvPr/>
            </p:nvSpPr>
            <p:spPr bwMode="auto">
              <a:xfrm flipH="1">
                <a:off x="1998" y="2091"/>
                <a:ext cx="160" cy="223"/>
              </a:xfrm>
              <a:custGeom>
                <a:avLst/>
                <a:gdLst/>
                <a:ahLst/>
                <a:cxnLst>
                  <a:cxn ang="0">
                    <a:pos x="620" y="0"/>
                  </a:cxn>
                  <a:cxn ang="0">
                    <a:pos x="557" y="288"/>
                  </a:cxn>
                  <a:cxn ang="0">
                    <a:pos x="398" y="662"/>
                  </a:cxn>
                  <a:cxn ang="0">
                    <a:pos x="310" y="716"/>
                  </a:cxn>
                  <a:cxn ang="0">
                    <a:pos x="145" y="939"/>
                  </a:cxn>
                  <a:cxn ang="0">
                    <a:pos x="0" y="1079"/>
                  </a:cxn>
                  <a:cxn ang="0">
                    <a:pos x="208" y="1037"/>
                  </a:cxn>
                  <a:cxn ang="0">
                    <a:pos x="450" y="909"/>
                  </a:cxn>
                  <a:cxn ang="0">
                    <a:pos x="595" y="788"/>
                  </a:cxn>
                  <a:cxn ang="0">
                    <a:pos x="663" y="590"/>
                  </a:cxn>
                  <a:cxn ang="0">
                    <a:pos x="644" y="435"/>
                  </a:cxn>
                  <a:cxn ang="0">
                    <a:pos x="712" y="313"/>
                  </a:cxn>
                  <a:cxn ang="0">
                    <a:pos x="723" y="19"/>
                  </a:cxn>
                  <a:cxn ang="0">
                    <a:pos x="666" y="170"/>
                  </a:cxn>
                  <a:cxn ang="0">
                    <a:pos x="620" y="0"/>
                  </a:cxn>
                  <a:cxn ang="0">
                    <a:pos x="620" y="0"/>
                  </a:cxn>
                </a:cxnLst>
                <a:rect l="0" t="0" r="r" b="b"/>
                <a:pathLst>
                  <a:path w="723" h="1079">
                    <a:moveTo>
                      <a:pt x="620" y="0"/>
                    </a:moveTo>
                    <a:lnTo>
                      <a:pt x="557" y="288"/>
                    </a:lnTo>
                    <a:lnTo>
                      <a:pt x="398" y="662"/>
                    </a:lnTo>
                    <a:lnTo>
                      <a:pt x="310" y="716"/>
                    </a:lnTo>
                    <a:lnTo>
                      <a:pt x="145" y="939"/>
                    </a:lnTo>
                    <a:lnTo>
                      <a:pt x="0" y="1079"/>
                    </a:lnTo>
                    <a:lnTo>
                      <a:pt x="208" y="1037"/>
                    </a:lnTo>
                    <a:lnTo>
                      <a:pt x="450" y="909"/>
                    </a:lnTo>
                    <a:lnTo>
                      <a:pt x="595" y="788"/>
                    </a:lnTo>
                    <a:lnTo>
                      <a:pt x="663" y="590"/>
                    </a:lnTo>
                    <a:lnTo>
                      <a:pt x="644" y="435"/>
                    </a:lnTo>
                    <a:lnTo>
                      <a:pt x="712" y="313"/>
                    </a:lnTo>
                    <a:lnTo>
                      <a:pt x="723" y="19"/>
                    </a:lnTo>
                    <a:lnTo>
                      <a:pt x="666" y="170"/>
                    </a:lnTo>
                    <a:lnTo>
                      <a:pt x="620" y="0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8" name="Freeform 404"/>
              <p:cNvSpPr>
                <a:spLocks/>
              </p:cNvSpPr>
              <p:nvPr/>
            </p:nvSpPr>
            <p:spPr bwMode="auto">
              <a:xfrm flipH="1">
                <a:off x="1862" y="2211"/>
                <a:ext cx="163" cy="191"/>
              </a:xfrm>
              <a:custGeom>
                <a:avLst/>
                <a:gdLst/>
                <a:ahLst/>
                <a:cxnLst>
                  <a:cxn ang="0">
                    <a:pos x="0" y="902"/>
                  </a:cxn>
                  <a:cxn ang="0">
                    <a:pos x="117" y="887"/>
                  </a:cxn>
                  <a:cxn ang="0">
                    <a:pos x="231" y="728"/>
                  </a:cxn>
                  <a:cxn ang="0">
                    <a:pos x="257" y="618"/>
                  </a:cxn>
                  <a:cxn ang="0">
                    <a:pos x="337" y="694"/>
                  </a:cxn>
                  <a:cxn ang="0">
                    <a:pos x="480" y="917"/>
                  </a:cxn>
                  <a:cxn ang="0">
                    <a:pos x="549" y="928"/>
                  </a:cxn>
                  <a:cxn ang="0">
                    <a:pos x="693" y="928"/>
                  </a:cxn>
                  <a:cxn ang="0">
                    <a:pos x="696" y="747"/>
                  </a:cxn>
                  <a:cxn ang="0">
                    <a:pos x="746" y="731"/>
                  </a:cxn>
                  <a:cxn ang="0">
                    <a:pos x="746" y="686"/>
                  </a:cxn>
                  <a:cxn ang="0">
                    <a:pos x="693" y="686"/>
                  </a:cxn>
                  <a:cxn ang="0">
                    <a:pos x="696" y="565"/>
                  </a:cxn>
                  <a:cxn ang="0">
                    <a:pos x="609" y="538"/>
                  </a:cxn>
                  <a:cxn ang="0">
                    <a:pos x="617" y="406"/>
                  </a:cxn>
                  <a:cxn ang="0">
                    <a:pos x="553" y="508"/>
                  </a:cxn>
                  <a:cxn ang="0">
                    <a:pos x="443" y="451"/>
                  </a:cxn>
                  <a:cxn ang="0">
                    <a:pos x="450" y="319"/>
                  </a:cxn>
                  <a:cxn ang="0">
                    <a:pos x="351" y="626"/>
                  </a:cxn>
                  <a:cxn ang="0">
                    <a:pos x="250" y="311"/>
                  </a:cxn>
                  <a:cxn ang="0">
                    <a:pos x="277" y="175"/>
                  </a:cxn>
                  <a:cxn ang="0">
                    <a:pos x="156" y="292"/>
                  </a:cxn>
                  <a:cxn ang="0">
                    <a:pos x="156" y="80"/>
                  </a:cxn>
                  <a:cxn ang="0">
                    <a:pos x="72" y="0"/>
                  </a:cxn>
                  <a:cxn ang="0">
                    <a:pos x="0" y="212"/>
                  </a:cxn>
                  <a:cxn ang="0">
                    <a:pos x="57" y="516"/>
                  </a:cxn>
                  <a:cxn ang="0">
                    <a:pos x="0" y="902"/>
                  </a:cxn>
                  <a:cxn ang="0">
                    <a:pos x="0" y="902"/>
                  </a:cxn>
                </a:cxnLst>
                <a:rect l="0" t="0" r="r" b="b"/>
                <a:pathLst>
                  <a:path w="746" h="928">
                    <a:moveTo>
                      <a:pt x="0" y="902"/>
                    </a:moveTo>
                    <a:lnTo>
                      <a:pt x="117" y="887"/>
                    </a:lnTo>
                    <a:lnTo>
                      <a:pt x="231" y="728"/>
                    </a:lnTo>
                    <a:lnTo>
                      <a:pt x="257" y="618"/>
                    </a:lnTo>
                    <a:lnTo>
                      <a:pt x="337" y="694"/>
                    </a:lnTo>
                    <a:lnTo>
                      <a:pt x="480" y="917"/>
                    </a:lnTo>
                    <a:lnTo>
                      <a:pt x="549" y="928"/>
                    </a:lnTo>
                    <a:lnTo>
                      <a:pt x="693" y="928"/>
                    </a:lnTo>
                    <a:lnTo>
                      <a:pt x="696" y="747"/>
                    </a:lnTo>
                    <a:lnTo>
                      <a:pt x="746" y="731"/>
                    </a:lnTo>
                    <a:lnTo>
                      <a:pt x="746" y="686"/>
                    </a:lnTo>
                    <a:lnTo>
                      <a:pt x="693" y="686"/>
                    </a:lnTo>
                    <a:lnTo>
                      <a:pt x="696" y="565"/>
                    </a:lnTo>
                    <a:lnTo>
                      <a:pt x="609" y="538"/>
                    </a:lnTo>
                    <a:lnTo>
                      <a:pt x="617" y="406"/>
                    </a:lnTo>
                    <a:lnTo>
                      <a:pt x="553" y="508"/>
                    </a:lnTo>
                    <a:lnTo>
                      <a:pt x="443" y="451"/>
                    </a:lnTo>
                    <a:lnTo>
                      <a:pt x="450" y="319"/>
                    </a:lnTo>
                    <a:lnTo>
                      <a:pt x="351" y="626"/>
                    </a:lnTo>
                    <a:lnTo>
                      <a:pt x="250" y="311"/>
                    </a:lnTo>
                    <a:lnTo>
                      <a:pt x="277" y="175"/>
                    </a:lnTo>
                    <a:lnTo>
                      <a:pt x="156" y="292"/>
                    </a:lnTo>
                    <a:lnTo>
                      <a:pt x="156" y="80"/>
                    </a:lnTo>
                    <a:lnTo>
                      <a:pt x="72" y="0"/>
                    </a:lnTo>
                    <a:lnTo>
                      <a:pt x="0" y="212"/>
                    </a:lnTo>
                    <a:lnTo>
                      <a:pt x="57" y="516"/>
                    </a:lnTo>
                    <a:lnTo>
                      <a:pt x="0" y="902"/>
                    </a:lnTo>
                    <a:lnTo>
                      <a:pt x="0" y="902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9" name="Freeform 405"/>
              <p:cNvSpPr>
                <a:spLocks/>
              </p:cNvSpPr>
              <p:nvPr/>
            </p:nvSpPr>
            <p:spPr bwMode="auto">
              <a:xfrm flipH="1">
                <a:off x="1855" y="2255"/>
                <a:ext cx="78" cy="4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83" y="196"/>
                  </a:cxn>
                  <a:cxn ang="0">
                    <a:pos x="341" y="178"/>
                  </a:cxn>
                  <a:cxn ang="0">
                    <a:pos x="34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45" h="196">
                    <a:moveTo>
                      <a:pt x="0" y="5"/>
                    </a:moveTo>
                    <a:lnTo>
                      <a:pt x="283" y="196"/>
                    </a:lnTo>
                    <a:lnTo>
                      <a:pt x="341" y="178"/>
                    </a:lnTo>
                    <a:lnTo>
                      <a:pt x="34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0" name="Freeform 406"/>
              <p:cNvSpPr>
                <a:spLocks/>
              </p:cNvSpPr>
              <p:nvPr/>
            </p:nvSpPr>
            <p:spPr bwMode="auto">
              <a:xfrm flipH="1">
                <a:off x="1847" y="2188"/>
                <a:ext cx="70" cy="48"/>
              </a:xfrm>
              <a:custGeom>
                <a:avLst/>
                <a:gdLst/>
                <a:ahLst/>
                <a:cxnLst>
                  <a:cxn ang="0">
                    <a:pos x="45" y="210"/>
                  </a:cxn>
                  <a:cxn ang="0">
                    <a:pos x="238" y="231"/>
                  </a:cxn>
                  <a:cxn ang="0">
                    <a:pos x="242" y="69"/>
                  </a:cxn>
                  <a:cxn ang="0">
                    <a:pos x="309" y="43"/>
                  </a:cxn>
                  <a:cxn ang="0">
                    <a:pos x="309" y="19"/>
                  </a:cxn>
                  <a:cxn ang="0">
                    <a:pos x="146" y="0"/>
                  </a:cxn>
                  <a:cxn ang="0">
                    <a:pos x="0" y="125"/>
                  </a:cxn>
                  <a:cxn ang="0">
                    <a:pos x="19" y="158"/>
                  </a:cxn>
                  <a:cxn ang="0">
                    <a:pos x="45" y="210"/>
                  </a:cxn>
                  <a:cxn ang="0">
                    <a:pos x="45" y="210"/>
                  </a:cxn>
                </a:cxnLst>
                <a:rect l="0" t="0" r="r" b="b"/>
                <a:pathLst>
                  <a:path w="309" h="231">
                    <a:moveTo>
                      <a:pt x="45" y="210"/>
                    </a:moveTo>
                    <a:lnTo>
                      <a:pt x="238" y="231"/>
                    </a:lnTo>
                    <a:lnTo>
                      <a:pt x="242" y="69"/>
                    </a:lnTo>
                    <a:lnTo>
                      <a:pt x="309" y="43"/>
                    </a:lnTo>
                    <a:lnTo>
                      <a:pt x="309" y="19"/>
                    </a:lnTo>
                    <a:lnTo>
                      <a:pt x="146" y="0"/>
                    </a:lnTo>
                    <a:lnTo>
                      <a:pt x="0" y="125"/>
                    </a:lnTo>
                    <a:lnTo>
                      <a:pt x="19" y="158"/>
                    </a:lnTo>
                    <a:lnTo>
                      <a:pt x="45" y="210"/>
                    </a:lnTo>
                    <a:lnTo>
                      <a:pt x="45" y="21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1" name="Freeform 407"/>
              <p:cNvSpPr>
                <a:spLocks/>
              </p:cNvSpPr>
              <p:nvPr/>
            </p:nvSpPr>
            <p:spPr bwMode="auto">
              <a:xfrm flipH="1">
                <a:off x="1869" y="2109"/>
                <a:ext cx="334" cy="293"/>
              </a:xfrm>
              <a:custGeom>
                <a:avLst/>
                <a:gdLst/>
                <a:ahLst/>
                <a:cxnLst>
                  <a:cxn ang="0">
                    <a:pos x="898" y="0"/>
                  </a:cxn>
                  <a:cxn ang="0">
                    <a:pos x="918" y="222"/>
                  </a:cxn>
                  <a:cxn ang="0">
                    <a:pos x="873" y="445"/>
                  </a:cxn>
                  <a:cxn ang="0">
                    <a:pos x="898" y="518"/>
                  </a:cxn>
                  <a:cxn ang="0">
                    <a:pos x="843" y="665"/>
                  </a:cxn>
                  <a:cxn ang="0">
                    <a:pos x="985" y="759"/>
                  </a:cxn>
                  <a:cxn ang="0">
                    <a:pos x="1059" y="646"/>
                  </a:cxn>
                  <a:cxn ang="0">
                    <a:pos x="1088" y="661"/>
                  </a:cxn>
                  <a:cxn ang="0">
                    <a:pos x="1024" y="773"/>
                  </a:cxn>
                  <a:cxn ang="0">
                    <a:pos x="1185" y="875"/>
                  </a:cxn>
                  <a:cxn ang="0">
                    <a:pos x="1239" y="782"/>
                  </a:cxn>
                  <a:cxn ang="0">
                    <a:pos x="1263" y="806"/>
                  </a:cxn>
                  <a:cxn ang="0">
                    <a:pos x="1224" y="895"/>
                  </a:cxn>
                  <a:cxn ang="0">
                    <a:pos x="1355" y="983"/>
                  </a:cxn>
                  <a:cxn ang="0">
                    <a:pos x="1404" y="885"/>
                  </a:cxn>
                  <a:cxn ang="0">
                    <a:pos x="1429" y="900"/>
                  </a:cxn>
                  <a:cxn ang="0">
                    <a:pos x="1390" y="998"/>
                  </a:cxn>
                  <a:cxn ang="0">
                    <a:pos x="1512" y="1070"/>
                  </a:cxn>
                  <a:cxn ang="0">
                    <a:pos x="1410" y="1067"/>
                  </a:cxn>
                  <a:cxn ang="0">
                    <a:pos x="1171" y="969"/>
                  </a:cxn>
                  <a:cxn ang="0">
                    <a:pos x="1107" y="988"/>
                  </a:cxn>
                  <a:cxn ang="0">
                    <a:pos x="1165" y="1140"/>
                  </a:cxn>
                  <a:cxn ang="0">
                    <a:pos x="1024" y="944"/>
                  </a:cxn>
                  <a:cxn ang="0">
                    <a:pos x="975" y="904"/>
                  </a:cxn>
                  <a:cxn ang="0">
                    <a:pos x="980" y="1037"/>
                  </a:cxn>
                  <a:cxn ang="0">
                    <a:pos x="955" y="1179"/>
                  </a:cxn>
                  <a:cxn ang="0">
                    <a:pos x="824" y="1393"/>
                  </a:cxn>
                  <a:cxn ang="0">
                    <a:pos x="663" y="1413"/>
                  </a:cxn>
                  <a:cxn ang="0">
                    <a:pos x="804" y="934"/>
                  </a:cxn>
                  <a:cxn ang="0">
                    <a:pos x="804" y="851"/>
                  </a:cxn>
                  <a:cxn ang="0">
                    <a:pos x="736" y="798"/>
                  </a:cxn>
                  <a:cxn ang="0">
                    <a:pos x="639" y="875"/>
                  </a:cxn>
                  <a:cxn ang="0">
                    <a:pos x="390" y="1008"/>
                  </a:cxn>
                  <a:cxn ang="0">
                    <a:pos x="190" y="1042"/>
                  </a:cxn>
                  <a:cxn ang="0">
                    <a:pos x="63" y="1012"/>
                  </a:cxn>
                  <a:cxn ang="0">
                    <a:pos x="4" y="939"/>
                  </a:cxn>
                  <a:cxn ang="0">
                    <a:pos x="0" y="816"/>
                  </a:cxn>
                  <a:cxn ang="0">
                    <a:pos x="49" y="612"/>
                  </a:cxn>
                  <a:cxn ang="0">
                    <a:pos x="24" y="800"/>
                  </a:cxn>
                  <a:cxn ang="0">
                    <a:pos x="43" y="914"/>
                  </a:cxn>
                  <a:cxn ang="0">
                    <a:pos x="83" y="973"/>
                  </a:cxn>
                  <a:cxn ang="0">
                    <a:pos x="185" y="969"/>
                  </a:cxn>
                  <a:cxn ang="0">
                    <a:pos x="410" y="749"/>
                  </a:cxn>
                  <a:cxn ang="0">
                    <a:pos x="522" y="582"/>
                  </a:cxn>
                  <a:cxn ang="0">
                    <a:pos x="716" y="196"/>
                  </a:cxn>
                  <a:cxn ang="0">
                    <a:pos x="643" y="411"/>
                  </a:cxn>
                  <a:cxn ang="0">
                    <a:pos x="546" y="616"/>
                  </a:cxn>
                  <a:cxn ang="0">
                    <a:pos x="439" y="777"/>
                  </a:cxn>
                  <a:cxn ang="0">
                    <a:pos x="268" y="969"/>
                  </a:cxn>
                  <a:cxn ang="0">
                    <a:pos x="449" y="939"/>
                  </a:cxn>
                  <a:cxn ang="0">
                    <a:pos x="546" y="798"/>
                  </a:cxn>
                  <a:cxn ang="0">
                    <a:pos x="668" y="798"/>
                  </a:cxn>
                  <a:cxn ang="0">
                    <a:pos x="673" y="694"/>
                  </a:cxn>
                  <a:cxn ang="0">
                    <a:pos x="785" y="661"/>
                  </a:cxn>
                  <a:cxn ang="0">
                    <a:pos x="765" y="524"/>
                  </a:cxn>
                  <a:cxn ang="0">
                    <a:pos x="849" y="504"/>
                  </a:cxn>
                  <a:cxn ang="0">
                    <a:pos x="814" y="338"/>
                  </a:cxn>
                  <a:cxn ang="0">
                    <a:pos x="878" y="274"/>
                  </a:cxn>
                  <a:cxn ang="0">
                    <a:pos x="853" y="152"/>
                  </a:cxn>
                  <a:cxn ang="0">
                    <a:pos x="898" y="0"/>
                  </a:cxn>
                  <a:cxn ang="0">
                    <a:pos x="898" y="0"/>
                  </a:cxn>
                </a:cxnLst>
                <a:rect l="0" t="0" r="r" b="b"/>
                <a:pathLst>
                  <a:path w="1512" h="1413">
                    <a:moveTo>
                      <a:pt x="898" y="0"/>
                    </a:moveTo>
                    <a:lnTo>
                      <a:pt x="918" y="222"/>
                    </a:lnTo>
                    <a:lnTo>
                      <a:pt x="873" y="445"/>
                    </a:lnTo>
                    <a:lnTo>
                      <a:pt x="898" y="518"/>
                    </a:lnTo>
                    <a:lnTo>
                      <a:pt x="843" y="665"/>
                    </a:lnTo>
                    <a:lnTo>
                      <a:pt x="985" y="759"/>
                    </a:lnTo>
                    <a:lnTo>
                      <a:pt x="1059" y="646"/>
                    </a:lnTo>
                    <a:lnTo>
                      <a:pt x="1088" y="661"/>
                    </a:lnTo>
                    <a:lnTo>
                      <a:pt x="1024" y="773"/>
                    </a:lnTo>
                    <a:lnTo>
                      <a:pt x="1185" y="875"/>
                    </a:lnTo>
                    <a:lnTo>
                      <a:pt x="1239" y="782"/>
                    </a:lnTo>
                    <a:lnTo>
                      <a:pt x="1263" y="806"/>
                    </a:lnTo>
                    <a:lnTo>
                      <a:pt x="1224" y="895"/>
                    </a:lnTo>
                    <a:lnTo>
                      <a:pt x="1355" y="983"/>
                    </a:lnTo>
                    <a:lnTo>
                      <a:pt x="1404" y="885"/>
                    </a:lnTo>
                    <a:lnTo>
                      <a:pt x="1429" y="900"/>
                    </a:lnTo>
                    <a:lnTo>
                      <a:pt x="1390" y="998"/>
                    </a:lnTo>
                    <a:lnTo>
                      <a:pt x="1512" y="1070"/>
                    </a:lnTo>
                    <a:lnTo>
                      <a:pt x="1410" y="1067"/>
                    </a:lnTo>
                    <a:lnTo>
                      <a:pt x="1171" y="969"/>
                    </a:lnTo>
                    <a:lnTo>
                      <a:pt x="1107" y="988"/>
                    </a:lnTo>
                    <a:lnTo>
                      <a:pt x="1165" y="1140"/>
                    </a:lnTo>
                    <a:lnTo>
                      <a:pt x="1024" y="944"/>
                    </a:lnTo>
                    <a:lnTo>
                      <a:pt x="975" y="904"/>
                    </a:lnTo>
                    <a:lnTo>
                      <a:pt x="980" y="1037"/>
                    </a:lnTo>
                    <a:lnTo>
                      <a:pt x="955" y="1179"/>
                    </a:lnTo>
                    <a:lnTo>
                      <a:pt x="824" y="1393"/>
                    </a:lnTo>
                    <a:lnTo>
                      <a:pt x="663" y="1413"/>
                    </a:lnTo>
                    <a:lnTo>
                      <a:pt x="804" y="934"/>
                    </a:lnTo>
                    <a:lnTo>
                      <a:pt x="804" y="851"/>
                    </a:lnTo>
                    <a:lnTo>
                      <a:pt x="736" y="798"/>
                    </a:lnTo>
                    <a:lnTo>
                      <a:pt x="639" y="875"/>
                    </a:lnTo>
                    <a:lnTo>
                      <a:pt x="390" y="1008"/>
                    </a:lnTo>
                    <a:lnTo>
                      <a:pt x="190" y="1042"/>
                    </a:lnTo>
                    <a:lnTo>
                      <a:pt x="63" y="1012"/>
                    </a:lnTo>
                    <a:lnTo>
                      <a:pt x="4" y="939"/>
                    </a:lnTo>
                    <a:lnTo>
                      <a:pt x="0" y="816"/>
                    </a:lnTo>
                    <a:lnTo>
                      <a:pt x="49" y="612"/>
                    </a:lnTo>
                    <a:lnTo>
                      <a:pt x="24" y="800"/>
                    </a:lnTo>
                    <a:lnTo>
                      <a:pt x="43" y="914"/>
                    </a:lnTo>
                    <a:lnTo>
                      <a:pt x="83" y="973"/>
                    </a:lnTo>
                    <a:lnTo>
                      <a:pt x="185" y="969"/>
                    </a:lnTo>
                    <a:lnTo>
                      <a:pt x="410" y="749"/>
                    </a:lnTo>
                    <a:lnTo>
                      <a:pt x="522" y="582"/>
                    </a:lnTo>
                    <a:lnTo>
                      <a:pt x="716" y="196"/>
                    </a:lnTo>
                    <a:lnTo>
                      <a:pt x="643" y="411"/>
                    </a:lnTo>
                    <a:lnTo>
                      <a:pt x="546" y="616"/>
                    </a:lnTo>
                    <a:lnTo>
                      <a:pt x="439" y="777"/>
                    </a:lnTo>
                    <a:lnTo>
                      <a:pt x="268" y="969"/>
                    </a:lnTo>
                    <a:lnTo>
                      <a:pt x="449" y="939"/>
                    </a:lnTo>
                    <a:lnTo>
                      <a:pt x="546" y="798"/>
                    </a:lnTo>
                    <a:lnTo>
                      <a:pt x="668" y="798"/>
                    </a:lnTo>
                    <a:lnTo>
                      <a:pt x="673" y="694"/>
                    </a:lnTo>
                    <a:lnTo>
                      <a:pt x="785" y="661"/>
                    </a:lnTo>
                    <a:lnTo>
                      <a:pt x="765" y="524"/>
                    </a:lnTo>
                    <a:lnTo>
                      <a:pt x="849" y="504"/>
                    </a:lnTo>
                    <a:lnTo>
                      <a:pt x="814" y="338"/>
                    </a:lnTo>
                    <a:lnTo>
                      <a:pt x="878" y="274"/>
                    </a:lnTo>
                    <a:lnTo>
                      <a:pt x="853" y="152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2" name="Freeform 408"/>
              <p:cNvSpPr>
                <a:spLocks/>
              </p:cNvSpPr>
              <p:nvPr/>
            </p:nvSpPr>
            <p:spPr bwMode="auto">
              <a:xfrm flipH="1">
                <a:off x="2023" y="2037"/>
                <a:ext cx="94" cy="96"/>
              </a:xfrm>
              <a:custGeom>
                <a:avLst/>
                <a:gdLst/>
                <a:ahLst/>
                <a:cxnLst>
                  <a:cxn ang="0">
                    <a:pos x="0" y="303"/>
                  </a:cxn>
                  <a:cxn ang="0">
                    <a:pos x="98" y="180"/>
                  </a:cxn>
                  <a:cxn ang="0">
                    <a:pos x="186" y="82"/>
                  </a:cxn>
                  <a:cxn ang="0">
                    <a:pos x="283" y="24"/>
                  </a:cxn>
                  <a:cxn ang="0">
                    <a:pos x="366" y="0"/>
                  </a:cxn>
                  <a:cxn ang="0">
                    <a:pos x="419" y="19"/>
                  </a:cxn>
                  <a:cxn ang="0">
                    <a:pos x="429" y="137"/>
                  </a:cxn>
                  <a:cxn ang="0">
                    <a:pos x="395" y="361"/>
                  </a:cxn>
                  <a:cxn ang="0">
                    <a:pos x="366" y="454"/>
                  </a:cxn>
                  <a:cxn ang="0">
                    <a:pos x="390" y="307"/>
                  </a:cxn>
                  <a:cxn ang="0">
                    <a:pos x="321" y="288"/>
                  </a:cxn>
                  <a:cxn ang="0">
                    <a:pos x="395" y="264"/>
                  </a:cxn>
                  <a:cxn ang="0">
                    <a:pos x="400" y="186"/>
                  </a:cxn>
                  <a:cxn ang="0">
                    <a:pos x="356" y="156"/>
                  </a:cxn>
                  <a:cxn ang="0">
                    <a:pos x="268" y="170"/>
                  </a:cxn>
                  <a:cxn ang="0">
                    <a:pos x="346" y="117"/>
                  </a:cxn>
                  <a:cxn ang="0">
                    <a:pos x="395" y="112"/>
                  </a:cxn>
                  <a:cxn ang="0">
                    <a:pos x="380" y="39"/>
                  </a:cxn>
                  <a:cxn ang="0">
                    <a:pos x="258" y="72"/>
                  </a:cxn>
                  <a:cxn ang="0">
                    <a:pos x="146" y="156"/>
                  </a:cxn>
                  <a:cxn ang="0">
                    <a:pos x="0" y="303"/>
                  </a:cxn>
                  <a:cxn ang="0">
                    <a:pos x="0" y="303"/>
                  </a:cxn>
                </a:cxnLst>
                <a:rect l="0" t="0" r="r" b="b"/>
                <a:pathLst>
                  <a:path w="429" h="454">
                    <a:moveTo>
                      <a:pt x="0" y="303"/>
                    </a:moveTo>
                    <a:lnTo>
                      <a:pt x="98" y="180"/>
                    </a:lnTo>
                    <a:lnTo>
                      <a:pt x="186" y="82"/>
                    </a:lnTo>
                    <a:lnTo>
                      <a:pt x="283" y="24"/>
                    </a:lnTo>
                    <a:lnTo>
                      <a:pt x="366" y="0"/>
                    </a:lnTo>
                    <a:lnTo>
                      <a:pt x="419" y="19"/>
                    </a:lnTo>
                    <a:lnTo>
                      <a:pt x="429" y="137"/>
                    </a:lnTo>
                    <a:lnTo>
                      <a:pt x="395" y="361"/>
                    </a:lnTo>
                    <a:lnTo>
                      <a:pt x="366" y="454"/>
                    </a:lnTo>
                    <a:lnTo>
                      <a:pt x="390" y="307"/>
                    </a:lnTo>
                    <a:lnTo>
                      <a:pt x="321" y="288"/>
                    </a:lnTo>
                    <a:lnTo>
                      <a:pt x="395" y="264"/>
                    </a:lnTo>
                    <a:lnTo>
                      <a:pt x="400" y="186"/>
                    </a:lnTo>
                    <a:lnTo>
                      <a:pt x="356" y="156"/>
                    </a:lnTo>
                    <a:lnTo>
                      <a:pt x="268" y="170"/>
                    </a:lnTo>
                    <a:lnTo>
                      <a:pt x="346" y="117"/>
                    </a:lnTo>
                    <a:lnTo>
                      <a:pt x="395" y="112"/>
                    </a:lnTo>
                    <a:lnTo>
                      <a:pt x="380" y="39"/>
                    </a:lnTo>
                    <a:lnTo>
                      <a:pt x="258" y="72"/>
                    </a:lnTo>
                    <a:lnTo>
                      <a:pt x="146" y="156"/>
                    </a:lnTo>
                    <a:lnTo>
                      <a:pt x="0" y="303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3" name="Freeform 409"/>
              <p:cNvSpPr>
                <a:spLocks/>
              </p:cNvSpPr>
              <p:nvPr/>
            </p:nvSpPr>
            <p:spPr bwMode="auto">
              <a:xfrm flipH="1">
                <a:off x="2001" y="2052"/>
                <a:ext cx="25" cy="7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16" y="88"/>
                  </a:cxn>
                  <a:cxn ang="0">
                    <a:pos x="68" y="166"/>
                  </a:cxn>
                  <a:cxn ang="0">
                    <a:pos x="73" y="269"/>
                  </a:cxn>
                  <a:cxn ang="0">
                    <a:pos x="0" y="351"/>
                  </a:cxn>
                  <a:cxn ang="0">
                    <a:pos x="43" y="245"/>
                  </a:cxn>
                  <a:cxn ang="0">
                    <a:pos x="34" y="78"/>
                  </a:cxn>
                  <a:cxn ang="0">
                    <a:pos x="83" y="78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116" h="351">
                    <a:moveTo>
                      <a:pt x="58" y="0"/>
                    </a:moveTo>
                    <a:lnTo>
                      <a:pt x="116" y="88"/>
                    </a:lnTo>
                    <a:lnTo>
                      <a:pt x="68" y="166"/>
                    </a:lnTo>
                    <a:lnTo>
                      <a:pt x="73" y="269"/>
                    </a:lnTo>
                    <a:lnTo>
                      <a:pt x="0" y="351"/>
                    </a:lnTo>
                    <a:lnTo>
                      <a:pt x="43" y="245"/>
                    </a:lnTo>
                    <a:lnTo>
                      <a:pt x="34" y="78"/>
                    </a:lnTo>
                    <a:lnTo>
                      <a:pt x="83" y="78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" name="Freeform 410"/>
              <p:cNvSpPr>
                <a:spLocks/>
              </p:cNvSpPr>
              <p:nvPr/>
            </p:nvSpPr>
            <p:spPr bwMode="auto">
              <a:xfrm flipH="1">
                <a:off x="2032" y="2141"/>
                <a:ext cx="71" cy="13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293" y="190"/>
                  </a:cxn>
                  <a:cxn ang="0">
                    <a:pos x="225" y="278"/>
                  </a:cxn>
                  <a:cxn ang="0">
                    <a:pos x="225" y="445"/>
                  </a:cxn>
                  <a:cxn ang="0">
                    <a:pos x="132" y="469"/>
                  </a:cxn>
                  <a:cxn ang="0">
                    <a:pos x="75" y="628"/>
                  </a:cxn>
                  <a:cxn ang="0">
                    <a:pos x="0" y="646"/>
                  </a:cxn>
                  <a:cxn ang="0">
                    <a:pos x="142" y="410"/>
                  </a:cxn>
                  <a:cxn ang="0">
                    <a:pos x="245" y="181"/>
                  </a:cxn>
                  <a:cxn ang="0">
                    <a:pos x="317" y="0"/>
                  </a:cxn>
                  <a:cxn ang="0">
                    <a:pos x="317" y="0"/>
                  </a:cxn>
                </a:cxnLst>
                <a:rect l="0" t="0" r="r" b="b"/>
                <a:pathLst>
                  <a:path w="317" h="646">
                    <a:moveTo>
                      <a:pt x="317" y="0"/>
                    </a:moveTo>
                    <a:lnTo>
                      <a:pt x="293" y="190"/>
                    </a:lnTo>
                    <a:lnTo>
                      <a:pt x="225" y="278"/>
                    </a:lnTo>
                    <a:lnTo>
                      <a:pt x="225" y="445"/>
                    </a:lnTo>
                    <a:lnTo>
                      <a:pt x="132" y="469"/>
                    </a:lnTo>
                    <a:lnTo>
                      <a:pt x="75" y="628"/>
                    </a:lnTo>
                    <a:lnTo>
                      <a:pt x="0" y="646"/>
                    </a:lnTo>
                    <a:lnTo>
                      <a:pt x="142" y="410"/>
                    </a:lnTo>
                    <a:lnTo>
                      <a:pt x="245" y="181"/>
                    </a:lnTo>
                    <a:lnTo>
                      <a:pt x="317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" name="Freeform 411"/>
              <p:cNvSpPr>
                <a:spLocks/>
              </p:cNvSpPr>
              <p:nvPr/>
            </p:nvSpPr>
            <p:spPr bwMode="auto">
              <a:xfrm flipH="1">
                <a:off x="2091" y="2276"/>
                <a:ext cx="42" cy="26"/>
              </a:xfrm>
              <a:custGeom>
                <a:avLst/>
                <a:gdLst/>
                <a:ahLst/>
                <a:cxnLst>
                  <a:cxn ang="0">
                    <a:pos x="117" y="17"/>
                  </a:cxn>
                  <a:cxn ang="0">
                    <a:pos x="192" y="0"/>
                  </a:cxn>
                  <a:cxn ang="0">
                    <a:pos x="131" y="105"/>
                  </a:cxn>
                  <a:cxn ang="0">
                    <a:pos x="102" y="60"/>
                  </a:cxn>
                  <a:cxn ang="0">
                    <a:pos x="106" y="111"/>
                  </a:cxn>
                  <a:cxn ang="0">
                    <a:pos x="0" y="123"/>
                  </a:cxn>
                  <a:cxn ang="0">
                    <a:pos x="117" y="17"/>
                  </a:cxn>
                  <a:cxn ang="0">
                    <a:pos x="117" y="17"/>
                  </a:cxn>
                </a:cxnLst>
                <a:rect l="0" t="0" r="r" b="b"/>
                <a:pathLst>
                  <a:path w="192" h="123">
                    <a:moveTo>
                      <a:pt x="117" y="17"/>
                    </a:moveTo>
                    <a:lnTo>
                      <a:pt x="192" y="0"/>
                    </a:lnTo>
                    <a:lnTo>
                      <a:pt x="131" y="105"/>
                    </a:lnTo>
                    <a:lnTo>
                      <a:pt x="102" y="60"/>
                    </a:lnTo>
                    <a:lnTo>
                      <a:pt x="106" y="111"/>
                    </a:lnTo>
                    <a:lnTo>
                      <a:pt x="0" y="123"/>
                    </a:lnTo>
                    <a:lnTo>
                      <a:pt x="117" y="17"/>
                    </a:lnTo>
                    <a:lnTo>
                      <a:pt x="11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" name="Freeform 412"/>
              <p:cNvSpPr>
                <a:spLocks/>
              </p:cNvSpPr>
              <p:nvPr/>
            </p:nvSpPr>
            <p:spPr bwMode="auto">
              <a:xfrm flipH="1">
                <a:off x="1847" y="2190"/>
                <a:ext cx="121" cy="46"/>
              </a:xfrm>
              <a:custGeom>
                <a:avLst/>
                <a:gdLst/>
                <a:ahLst/>
                <a:cxnLst>
                  <a:cxn ang="0">
                    <a:pos x="59" y="180"/>
                  </a:cxn>
                  <a:cxn ang="0">
                    <a:pos x="244" y="137"/>
                  </a:cxn>
                  <a:cxn ang="0">
                    <a:pos x="395" y="0"/>
                  </a:cxn>
                  <a:cxn ang="0">
                    <a:pos x="542" y="19"/>
                  </a:cxn>
                  <a:cxn ang="0">
                    <a:pos x="538" y="58"/>
                  </a:cxn>
                  <a:cxn ang="0">
                    <a:pos x="480" y="75"/>
                  </a:cxn>
                  <a:cxn ang="0">
                    <a:pos x="469" y="215"/>
                  </a:cxn>
                  <a:cxn ang="0">
                    <a:pos x="457" y="105"/>
                  </a:cxn>
                  <a:cxn ang="0">
                    <a:pos x="439" y="101"/>
                  </a:cxn>
                  <a:cxn ang="0">
                    <a:pos x="439" y="147"/>
                  </a:cxn>
                  <a:cxn ang="0">
                    <a:pos x="391" y="138"/>
                  </a:cxn>
                  <a:cxn ang="0">
                    <a:pos x="389" y="96"/>
                  </a:cxn>
                  <a:cxn ang="0">
                    <a:pos x="352" y="103"/>
                  </a:cxn>
                  <a:cxn ang="0">
                    <a:pos x="287" y="170"/>
                  </a:cxn>
                  <a:cxn ang="0">
                    <a:pos x="289" y="205"/>
                  </a:cxn>
                  <a:cxn ang="0">
                    <a:pos x="163" y="190"/>
                  </a:cxn>
                  <a:cxn ang="0">
                    <a:pos x="0" y="214"/>
                  </a:cxn>
                  <a:cxn ang="0">
                    <a:pos x="59" y="180"/>
                  </a:cxn>
                  <a:cxn ang="0">
                    <a:pos x="59" y="180"/>
                  </a:cxn>
                </a:cxnLst>
                <a:rect l="0" t="0" r="r" b="b"/>
                <a:pathLst>
                  <a:path w="542" h="215">
                    <a:moveTo>
                      <a:pt x="59" y="180"/>
                    </a:moveTo>
                    <a:lnTo>
                      <a:pt x="244" y="137"/>
                    </a:lnTo>
                    <a:lnTo>
                      <a:pt x="395" y="0"/>
                    </a:lnTo>
                    <a:lnTo>
                      <a:pt x="542" y="19"/>
                    </a:lnTo>
                    <a:lnTo>
                      <a:pt x="538" y="58"/>
                    </a:lnTo>
                    <a:lnTo>
                      <a:pt x="480" y="75"/>
                    </a:lnTo>
                    <a:lnTo>
                      <a:pt x="469" y="215"/>
                    </a:lnTo>
                    <a:lnTo>
                      <a:pt x="457" y="105"/>
                    </a:lnTo>
                    <a:lnTo>
                      <a:pt x="439" y="101"/>
                    </a:lnTo>
                    <a:lnTo>
                      <a:pt x="439" y="147"/>
                    </a:lnTo>
                    <a:lnTo>
                      <a:pt x="391" y="138"/>
                    </a:lnTo>
                    <a:lnTo>
                      <a:pt x="389" y="96"/>
                    </a:lnTo>
                    <a:lnTo>
                      <a:pt x="352" y="103"/>
                    </a:lnTo>
                    <a:lnTo>
                      <a:pt x="287" y="170"/>
                    </a:lnTo>
                    <a:lnTo>
                      <a:pt x="289" y="205"/>
                    </a:lnTo>
                    <a:lnTo>
                      <a:pt x="163" y="190"/>
                    </a:lnTo>
                    <a:lnTo>
                      <a:pt x="0" y="214"/>
                    </a:lnTo>
                    <a:lnTo>
                      <a:pt x="59" y="180"/>
                    </a:lnTo>
                    <a:lnTo>
                      <a:pt x="5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" name="Freeform 413"/>
              <p:cNvSpPr>
                <a:spLocks/>
              </p:cNvSpPr>
              <p:nvPr/>
            </p:nvSpPr>
            <p:spPr bwMode="auto">
              <a:xfrm flipH="1">
                <a:off x="1842" y="2235"/>
                <a:ext cx="113" cy="4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122" y="44"/>
                  </a:cxn>
                  <a:cxn ang="0">
                    <a:pos x="124" y="0"/>
                  </a:cxn>
                  <a:cxn ang="0">
                    <a:pos x="514" y="43"/>
                  </a:cxn>
                  <a:cxn ang="0">
                    <a:pos x="514" y="92"/>
                  </a:cxn>
                  <a:cxn ang="0">
                    <a:pos x="450" y="102"/>
                  </a:cxn>
                  <a:cxn ang="0">
                    <a:pos x="450" y="161"/>
                  </a:cxn>
                  <a:cxn ang="0">
                    <a:pos x="382" y="151"/>
                  </a:cxn>
                  <a:cxn ang="0">
                    <a:pos x="382" y="214"/>
                  </a:cxn>
                  <a:cxn ang="0">
                    <a:pos x="318" y="210"/>
                  </a:cxn>
                  <a:cxn ang="0">
                    <a:pos x="318" y="147"/>
                  </a:cxn>
                  <a:cxn ang="0">
                    <a:pos x="250" y="137"/>
                  </a:cxn>
                  <a:cxn ang="0">
                    <a:pos x="250" y="200"/>
                  </a:cxn>
                  <a:cxn ang="0">
                    <a:pos x="219" y="197"/>
                  </a:cxn>
                  <a:cxn ang="0">
                    <a:pos x="188" y="173"/>
                  </a:cxn>
                  <a:cxn ang="0">
                    <a:pos x="193" y="130"/>
                  </a:cxn>
                  <a:cxn ang="0">
                    <a:pos x="124" y="122"/>
                  </a:cxn>
                  <a:cxn ang="0">
                    <a:pos x="0" y="44"/>
                  </a:cxn>
                  <a:cxn ang="0">
                    <a:pos x="72" y="34"/>
                  </a:cxn>
                  <a:cxn ang="0">
                    <a:pos x="72" y="34"/>
                  </a:cxn>
                </a:cxnLst>
                <a:rect l="0" t="0" r="r" b="b"/>
                <a:pathLst>
                  <a:path w="514" h="214">
                    <a:moveTo>
                      <a:pt x="72" y="34"/>
                    </a:moveTo>
                    <a:lnTo>
                      <a:pt x="122" y="44"/>
                    </a:lnTo>
                    <a:lnTo>
                      <a:pt x="124" y="0"/>
                    </a:lnTo>
                    <a:lnTo>
                      <a:pt x="514" y="43"/>
                    </a:lnTo>
                    <a:lnTo>
                      <a:pt x="514" y="92"/>
                    </a:lnTo>
                    <a:lnTo>
                      <a:pt x="450" y="102"/>
                    </a:lnTo>
                    <a:lnTo>
                      <a:pt x="450" y="161"/>
                    </a:lnTo>
                    <a:lnTo>
                      <a:pt x="382" y="151"/>
                    </a:lnTo>
                    <a:lnTo>
                      <a:pt x="382" y="214"/>
                    </a:lnTo>
                    <a:lnTo>
                      <a:pt x="318" y="210"/>
                    </a:lnTo>
                    <a:lnTo>
                      <a:pt x="318" y="147"/>
                    </a:lnTo>
                    <a:lnTo>
                      <a:pt x="250" y="137"/>
                    </a:lnTo>
                    <a:lnTo>
                      <a:pt x="250" y="200"/>
                    </a:lnTo>
                    <a:lnTo>
                      <a:pt x="219" y="197"/>
                    </a:lnTo>
                    <a:lnTo>
                      <a:pt x="188" y="173"/>
                    </a:lnTo>
                    <a:lnTo>
                      <a:pt x="193" y="130"/>
                    </a:lnTo>
                    <a:lnTo>
                      <a:pt x="124" y="122"/>
                    </a:lnTo>
                    <a:lnTo>
                      <a:pt x="0" y="44"/>
                    </a:lnTo>
                    <a:lnTo>
                      <a:pt x="72" y="34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" name="Freeform 414"/>
              <p:cNvSpPr>
                <a:spLocks/>
              </p:cNvSpPr>
              <p:nvPr/>
            </p:nvSpPr>
            <p:spPr bwMode="auto">
              <a:xfrm flipH="1">
                <a:off x="1893" y="2403"/>
                <a:ext cx="193" cy="65"/>
              </a:xfrm>
              <a:custGeom>
                <a:avLst/>
                <a:gdLst/>
                <a:ahLst/>
                <a:cxnLst>
                  <a:cxn ang="0">
                    <a:pos x="61" y="299"/>
                  </a:cxn>
                  <a:cxn ang="0">
                    <a:pos x="61" y="171"/>
                  </a:cxn>
                  <a:cxn ang="0">
                    <a:pos x="88" y="100"/>
                  </a:cxn>
                  <a:cxn ang="0">
                    <a:pos x="5" y="57"/>
                  </a:cxn>
                  <a:cxn ang="0">
                    <a:pos x="0" y="39"/>
                  </a:cxn>
                  <a:cxn ang="0">
                    <a:pos x="122" y="20"/>
                  </a:cxn>
                  <a:cxn ang="0">
                    <a:pos x="288" y="8"/>
                  </a:cxn>
                  <a:cxn ang="0">
                    <a:pos x="511" y="0"/>
                  </a:cxn>
                  <a:cxn ang="0">
                    <a:pos x="739" y="20"/>
                  </a:cxn>
                  <a:cxn ang="0">
                    <a:pos x="878" y="47"/>
                  </a:cxn>
                  <a:cxn ang="0">
                    <a:pos x="876" y="74"/>
                  </a:cxn>
                  <a:cxn ang="0">
                    <a:pos x="805" y="88"/>
                  </a:cxn>
                  <a:cxn ang="0">
                    <a:pos x="827" y="145"/>
                  </a:cxn>
                  <a:cxn ang="0">
                    <a:pos x="703" y="106"/>
                  </a:cxn>
                  <a:cxn ang="0">
                    <a:pos x="608" y="133"/>
                  </a:cxn>
                  <a:cxn ang="0">
                    <a:pos x="466" y="110"/>
                  </a:cxn>
                  <a:cxn ang="0">
                    <a:pos x="376" y="140"/>
                  </a:cxn>
                  <a:cxn ang="0">
                    <a:pos x="235" y="113"/>
                  </a:cxn>
                  <a:cxn ang="0">
                    <a:pos x="180" y="253"/>
                  </a:cxn>
                  <a:cxn ang="0">
                    <a:pos x="296" y="284"/>
                  </a:cxn>
                  <a:cxn ang="0">
                    <a:pos x="302" y="171"/>
                  </a:cxn>
                  <a:cxn ang="0">
                    <a:pos x="364" y="171"/>
                  </a:cxn>
                  <a:cxn ang="0">
                    <a:pos x="361" y="291"/>
                  </a:cxn>
                  <a:cxn ang="0">
                    <a:pos x="761" y="308"/>
                  </a:cxn>
                  <a:cxn ang="0">
                    <a:pos x="386" y="317"/>
                  </a:cxn>
                  <a:cxn ang="0">
                    <a:pos x="61" y="299"/>
                  </a:cxn>
                  <a:cxn ang="0">
                    <a:pos x="61" y="299"/>
                  </a:cxn>
                </a:cxnLst>
                <a:rect l="0" t="0" r="r" b="b"/>
                <a:pathLst>
                  <a:path w="878" h="317">
                    <a:moveTo>
                      <a:pt x="61" y="299"/>
                    </a:moveTo>
                    <a:lnTo>
                      <a:pt x="61" y="171"/>
                    </a:lnTo>
                    <a:lnTo>
                      <a:pt x="88" y="100"/>
                    </a:lnTo>
                    <a:lnTo>
                      <a:pt x="5" y="57"/>
                    </a:lnTo>
                    <a:lnTo>
                      <a:pt x="0" y="39"/>
                    </a:lnTo>
                    <a:lnTo>
                      <a:pt x="122" y="20"/>
                    </a:lnTo>
                    <a:lnTo>
                      <a:pt x="288" y="8"/>
                    </a:lnTo>
                    <a:lnTo>
                      <a:pt x="511" y="0"/>
                    </a:lnTo>
                    <a:lnTo>
                      <a:pt x="739" y="20"/>
                    </a:lnTo>
                    <a:lnTo>
                      <a:pt x="878" y="47"/>
                    </a:lnTo>
                    <a:lnTo>
                      <a:pt x="876" y="74"/>
                    </a:lnTo>
                    <a:lnTo>
                      <a:pt x="805" y="88"/>
                    </a:lnTo>
                    <a:lnTo>
                      <a:pt x="827" y="145"/>
                    </a:lnTo>
                    <a:lnTo>
                      <a:pt x="703" y="106"/>
                    </a:lnTo>
                    <a:lnTo>
                      <a:pt x="608" y="133"/>
                    </a:lnTo>
                    <a:lnTo>
                      <a:pt x="466" y="110"/>
                    </a:lnTo>
                    <a:lnTo>
                      <a:pt x="376" y="140"/>
                    </a:lnTo>
                    <a:lnTo>
                      <a:pt x="235" y="113"/>
                    </a:lnTo>
                    <a:lnTo>
                      <a:pt x="180" y="253"/>
                    </a:lnTo>
                    <a:lnTo>
                      <a:pt x="296" y="284"/>
                    </a:lnTo>
                    <a:lnTo>
                      <a:pt x="302" y="171"/>
                    </a:lnTo>
                    <a:lnTo>
                      <a:pt x="364" y="171"/>
                    </a:lnTo>
                    <a:lnTo>
                      <a:pt x="361" y="291"/>
                    </a:lnTo>
                    <a:lnTo>
                      <a:pt x="761" y="308"/>
                    </a:lnTo>
                    <a:lnTo>
                      <a:pt x="386" y="317"/>
                    </a:lnTo>
                    <a:lnTo>
                      <a:pt x="61" y="299"/>
                    </a:lnTo>
                    <a:lnTo>
                      <a:pt x="6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" name="Freeform 415"/>
              <p:cNvSpPr>
                <a:spLocks/>
              </p:cNvSpPr>
              <p:nvPr/>
            </p:nvSpPr>
            <p:spPr bwMode="auto">
              <a:xfrm flipH="1">
                <a:off x="1901" y="2317"/>
                <a:ext cx="35" cy="86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7" y="400"/>
                  </a:cxn>
                  <a:cxn ang="0">
                    <a:pos x="153" y="424"/>
                  </a:cxn>
                  <a:cxn ang="0">
                    <a:pos x="153" y="200"/>
                  </a:cxn>
                  <a:cxn ang="0">
                    <a:pos x="51" y="285"/>
                  </a:cxn>
                  <a:cxn ang="0">
                    <a:pos x="149" y="104"/>
                  </a:cxn>
                  <a:cxn ang="0">
                    <a:pos x="155" y="45"/>
                  </a:cxn>
                  <a:cxn ang="0">
                    <a:pos x="7" y="0"/>
                  </a:cxn>
                  <a:cxn ang="0">
                    <a:pos x="0" y="251"/>
                  </a:cxn>
                  <a:cxn ang="0">
                    <a:pos x="0" y="251"/>
                  </a:cxn>
                </a:cxnLst>
                <a:rect l="0" t="0" r="r" b="b"/>
                <a:pathLst>
                  <a:path w="155" h="424">
                    <a:moveTo>
                      <a:pt x="0" y="251"/>
                    </a:moveTo>
                    <a:lnTo>
                      <a:pt x="67" y="400"/>
                    </a:lnTo>
                    <a:lnTo>
                      <a:pt x="153" y="424"/>
                    </a:lnTo>
                    <a:lnTo>
                      <a:pt x="153" y="200"/>
                    </a:lnTo>
                    <a:lnTo>
                      <a:pt x="51" y="285"/>
                    </a:lnTo>
                    <a:lnTo>
                      <a:pt x="149" y="104"/>
                    </a:lnTo>
                    <a:lnTo>
                      <a:pt x="155" y="45"/>
                    </a:lnTo>
                    <a:lnTo>
                      <a:pt x="7" y="0"/>
                    </a:lnTo>
                    <a:lnTo>
                      <a:pt x="0" y="25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0" name="Freeform 416"/>
              <p:cNvSpPr>
                <a:spLocks/>
              </p:cNvSpPr>
              <p:nvPr/>
            </p:nvSpPr>
            <p:spPr bwMode="auto">
              <a:xfrm flipH="1">
                <a:off x="1862" y="2356"/>
                <a:ext cx="34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5"/>
                  </a:cxn>
                  <a:cxn ang="0">
                    <a:pos x="159" y="23"/>
                  </a:cxn>
                  <a:cxn ang="0">
                    <a:pos x="112" y="56"/>
                  </a:cxn>
                  <a:cxn ang="0">
                    <a:pos x="110" y="201"/>
                  </a:cxn>
                  <a:cxn ang="0">
                    <a:pos x="2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1" h="201">
                    <a:moveTo>
                      <a:pt x="0" y="0"/>
                    </a:moveTo>
                    <a:lnTo>
                      <a:pt x="161" y="5"/>
                    </a:lnTo>
                    <a:lnTo>
                      <a:pt x="159" y="23"/>
                    </a:lnTo>
                    <a:lnTo>
                      <a:pt x="112" y="56"/>
                    </a:lnTo>
                    <a:lnTo>
                      <a:pt x="110" y="201"/>
                    </a:lnTo>
                    <a:lnTo>
                      <a:pt x="2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1" name="Freeform 417"/>
              <p:cNvSpPr>
                <a:spLocks/>
              </p:cNvSpPr>
              <p:nvPr/>
            </p:nvSpPr>
            <p:spPr bwMode="auto">
              <a:xfrm flipH="1">
                <a:off x="1860" y="2335"/>
                <a:ext cx="36" cy="1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6" y="42"/>
                  </a:cxn>
                  <a:cxn ang="0">
                    <a:pos x="49" y="0"/>
                  </a:cxn>
                  <a:cxn ang="0">
                    <a:pos x="87" y="0"/>
                  </a:cxn>
                  <a:cxn ang="0">
                    <a:pos x="95" y="43"/>
                  </a:cxn>
                  <a:cxn ang="0">
                    <a:pos x="169" y="46"/>
                  </a:cxn>
                  <a:cxn ang="0">
                    <a:pos x="165" y="97"/>
                  </a:cxn>
                  <a:cxn ang="0">
                    <a:pos x="155" y="61"/>
                  </a:cxn>
                  <a:cxn ang="0">
                    <a:pos x="92" y="59"/>
                  </a:cxn>
                  <a:cxn ang="0">
                    <a:pos x="92" y="100"/>
                  </a:cxn>
                  <a:cxn ang="0">
                    <a:pos x="46" y="100"/>
                  </a:cxn>
                  <a:cxn ang="0">
                    <a:pos x="41" y="59"/>
                  </a:cxn>
                  <a:cxn ang="0">
                    <a:pos x="0" y="54"/>
                  </a:cxn>
                  <a:cxn ang="0">
                    <a:pos x="0" y="54"/>
                  </a:cxn>
                </a:cxnLst>
                <a:rect l="0" t="0" r="r" b="b"/>
                <a:pathLst>
                  <a:path w="169" h="100">
                    <a:moveTo>
                      <a:pt x="0" y="54"/>
                    </a:moveTo>
                    <a:lnTo>
                      <a:pt x="46" y="42"/>
                    </a:lnTo>
                    <a:lnTo>
                      <a:pt x="49" y="0"/>
                    </a:lnTo>
                    <a:lnTo>
                      <a:pt x="87" y="0"/>
                    </a:lnTo>
                    <a:lnTo>
                      <a:pt x="95" y="43"/>
                    </a:lnTo>
                    <a:lnTo>
                      <a:pt x="169" y="46"/>
                    </a:lnTo>
                    <a:lnTo>
                      <a:pt x="165" y="97"/>
                    </a:lnTo>
                    <a:lnTo>
                      <a:pt x="155" y="61"/>
                    </a:lnTo>
                    <a:lnTo>
                      <a:pt x="92" y="59"/>
                    </a:lnTo>
                    <a:lnTo>
                      <a:pt x="92" y="100"/>
                    </a:lnTo>
                    <a:lnTo>
                      <a:pt x="46" y="100"/>
                    </a:lnTo>
                    <a:lnTo>
                      <a:pt x="41" y="59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2" name="Freeform 418"/>
              <p:cNvSpPr>
                <a:spLocks/>
              </p:cNvSpPr>
              <p:nvPr/>
            </p:nvSpPr>
            <p:spPr bwMode="auto">
              <a:xfrm flipH="1">
                <a:off x="2153" y="2117"/>
                <a:ext cx="41" cy="17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" y="59"/>
                  </a:cxn>
                  <a:cxn ang="0">
                    <a:pos x="0" y="173"/>
                  </a:cxn>
                  <a:cxn ang="0">
                    <a:pos x="41" y="201"/>
                  </a:cxn>
                  <a:cxn ang="0">
                    <a:pos x="27" y="849"/>
                  </a:cxn>
                  <a:cxn ang="0">
                    <a:pos x="41" y="868"/>
                  </a:cxn>
                  <a:cxn ang="0">
                    <a:pos x="56" y="732"/>
                  </a:cxn>
                  <a:cxn ang="0">
                    <a:pos x="89" y="713"/>
                  </a:cxn>
                  <a:cxn ang="0">
                    <a:pos x="53" y="696"/>
                  </a:cxn>
                  <a:cxn ang="0">
                    <a:pos x="61" y="572"/>
                  </a:cxn>
                  <a:cxn ang="0">
                    <a:pos x="111" y="562"/>
                  </a:cxn>
                  <a:cxn ang="0">
                    <a:pos x="65" y="534"/>
                  </a:cxn>
                  <a:cxn ang="0">
                    <a:pos x="68" y="399"/>
                  </a:cxn>
                  <a:cxn ang="0">
                    <a:pos x="114" y="380"/>
                  </a:cxn>
                  <a:cxn ang="0">
                    <a:pos x="68" y="341"/>
                  </a:cxn>
                  <a:cxn ang="0">
                    <a:pos x="84" y="209"/>
                  </a:cxn>
                  <a:cxn ang="0">
                    <a:pos x="178" y="179"/>
                  </a:cxn>
                  <a:cxn ang="0">
                    <a:pos x="181" y="72"/>
                  </a:cxn>
                  <a:cxn ang="0">
                    <a:pos x="114" y="1"/>
                  </a:cxn>
                  <a:cxn ang="0">
                    <a:pos x="96" y="120"/>
                  </a:cxn>
                  <a:cxn ang="0">
                    <a:pos x="28" y="71"/>
                  </a:cxn>
                  <a:cxn ang="0">
                    <a:pos x="74" y="0"/>
                  </a:cxn>
                  <a:cxn ang="0">
                    <a:pos x="74" y="0"/>
                  </a:cxn>
                </a:cxnLst>
                <a:rect l="0" t="0" r="r" b="b"/>
                <a:pathLst>
                  <a:path w="181" h="868">
                    <a:moveTo>
                      <a:pt x="74" y="0"/>
                    </a:moveTo>
                    <a:lnTo>
                      <a:pt x="6" y="59"/>
                    </a:lnTo>
                    <a:lnTo>
                      <a:pt x="0" y="173"/>
                    </a:lnTo>
                    <a:lnTo>
                      <a:pt x="41" y="201"/>
                    </a:lnTo>
                    <a:lnTo>
                      <a:pt x="27" y="849"/>
                    </a:lnTo>
                    <a:lnTo>
                      <a:pt x="41" y="868"/>
                    </a:lnTo>
                    <a:lnTo>
                      <a:pt x="56" y="732"/>
                    </a:lnTo>
                    <a:lnTo>
                      <a:pt x="89" y="713"/>
                    </a:lnTo>
                    <a:lnTo>
                      <a:pt x="53" y="696"/>
                    </a:lnTo>
                    <a:lnTo>
                      <a:pt x="61" y="572"/>
                    </a:lnTo>
                    <a:lnTo>
                      <a:pt x="111" y="562"/>
                    </a:lnTo>
                    <a:lnTo>
                      <a:pt x="65" y="534"/>
                    </a:lnTo>
                    <a:lnTo>
                      <a:pt x="68" y="399"/>
                    </a:lnTo>
                    <a:lnTo>
                      <a:pt x="114" y="380"/>
                    </a:lnTo>
                    <a:lnTo>
                      <a:pt x="68" y="341"/>
                    </a:lnTo>
                    <a:lnTo>
                      <a:pt x="84" y="209"/>
                    </a:lnTo>
                    <a:lnTo>
                      <a:pt x="178" y="179"/>
                    </a:lnTo>
                    <a:lnTo>
                      <a:pt x="181" y="72"/>
                    </a:lnTo>
                    <a:lnTo>
                      <a:pt x="114" y="1"/>
                    </a:lnTo>
                    <a:lnTo>
                      <a:pt x="96" y="120"/>
                    </a:lnTo>
                    <a:lnTo>
                      <a:pt x="28" y="7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3" name="Freeform 419"/>
              <p:cNvSpPr>
                <a:spLocks/>
              </p:cNvSpPr>
              <p:nvPr/>
            </p:nvSpPr>
            <p:spPr bwMode="auto">
              <a:xfrm flipH="1">
                <a:off x="2060" y="2063"/>
                <a:ext cx="101" cy="65"/>
              </a:xfrm>
              <a:custGeom>
                <a:avLst/>
                <a:gdLst/>
                <a:ahLst/>
                <a:cxnLst>
                  <a:cxn ang="0">
                    <a:pos x="0" y="287"/>
                  </a:cxn>
                  <a:cxn ang="0">
                    <a:pos x="454" y="0"/>
                  </a:cxn>
                  <a:cxn ang="0">
                    <a:pos x="461" y="15"/>
                  </a:cxn>
                  <a:cxn ang="0">
                    <a:pos x="405" y="53"/>
                  </a:cxn>
                  <a:cxn ang="0">
                    <a:pos x="421" y="98"/>
                  </a:cxn>
                  <a:cxn ang="0">
                    <a:pos x="386" y="68"/>
                  </a:cxn>
                  <a:cxn ang="0">
                    <a:pos x="299" y="117"/>
                  </a:cxn>
                  <a:cxn ang="0">
                    <a:pos x="315" y="167"/>
                  </a:cxn>
                  <a:cxn ang="0">
                    <a:pos x="282" y="129"/>
                  </a:cxn>
                  <a:cxn ang="0">
                    <a:pos x="192" y="185"/>
                  </a:cxn>
                  <a:cxn ang="0">
                    <a:pos x="214" y="244"/>
                  </a:cxn>
                  <a:cxn ang="0">
                    <a:pos x="173" y="207"/>
                  </a:cxn>
                  <a:cxn ang="0">
                    <a:pos x="91" y="259"/>
                  </a:cxn>
                  <a:cxn ang="0">
                    <a:pos x="112" y="315"/>
                  </a:cxn>
                  <a:cxn ang="0">
                    <a:pos x="68" y="275"/>
                  </a:cxn>
                  <a:cxn ang="0">
                    <a:pos x="16" y="306"/>
                  </a:cxn>
                  <a:cxn ang="0">
                    <a:pos x="0" y="287"/>
                  </a:cxn>
                  <a:cxn ang="0">
                    <a:pos x="0" y="287"/>
                  </a:cxn>
                </a:cxnLst>
                <a:rect l="0" t="0" r="r" b="b"/>
                <a:pathLst>
                  <a:path w="461" h="315">
                    <a:moveTo>
                      <a:pt x="0" y="287"/>
                    </a:moveTo>
                    <a:lnTo>
                      <a:pt x="454" y="0"/>
                    </a:lnTo>
                    <a:lnTo>
                      <a:pt x="461" y="15"/>
                    </a:lnTo>
                    <a:lnTo>
                      <a:pt x="405" y="53"/>
                    </a:lnTo>
                    <a:lnTo>
                      <a:pt x="421" y="98"/>
                    </a:lnTo>
                    <a:lnTo>
                      <a:pt x="386" y="68"/>
                    </a:lnTo>
                    <a:lnTo>
                      <a:pt x="299" y="117"/>
                    </a:lnTo>
                    <a:lnTo>
                      <a:pt x="315" y="167"/>
                    </a:lnTo>
                    <a:lnTo>
                      <a:pt x="282" y="129"/>
                    </a:lnTo>
                    <a:lnTo>
                      <a:pt x="192" y="185"/>
                    </a:lnTo>
                    <a:lnTo>
                      <a:pt x="214" y="244"/>
                    </a:lnTo>
                    <a:lnTo>
                      <a:pt x="173" y="207"/>
                    </a:lnTo>
                    <a:lnTo>
                      <a:pt x="91" y="259"/>
                    </a:lnTo>
                    <a:lnTo>
                      <a:pt x="112" y="315"/>
                    </a:lnTo>
                    <a:lnTo>
                      <a:pt x="68" y="275"/>
                    </a:lnTo>
                    <a:lnTo>
                      <a:pt x="16" y="306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4" name="Freeform 420"/>
              <p:cNvSpPr>
                <a:spLocks/>
              </p:cNvSpPr>
              <p:nvPr/>
            </p:nvSpPr>
            <p:spPr bwMode="auto">
              <a:xfrm flipH="1">
                <a:off x="2071" y="2130"/>
                <a:ext cx="87" cy="58"/>
              </a:xfrm>
              <a:custGeom>
                <a:avLst/>
                <a:gdLst/>
                <a:ahLst/>
                <a:cxnLst>
                  <a:cxn ang="0">
                    <a:pos x="34" y="40"/>
                  </a:cxn>
                  <a:cxn ang="0">
                    <a:pos x="386" y="266"/>
                  </a:cxn>
                  <a:cxn ang="0">
                    <a:pos x="327" y="284"/>
                  </a:cxn>
                  <a:cxn ang="0">
                    <a:pos x="339" y="253"/>
                  </a:cxn>
                  <a:cxn ang="0">
                    <a:pos x="303" y="228"/>
                  </a:cxn>
                  <a:cxn ang="0">
                    <a:pos x="247" y="250"/>
                  </a:cxn>
                  <a:cxn ang="0">
                    <a:pos x="259" y="210"/>
                  </a:cxn>
                  <a:cxn ang="0">
                    <a:pos x="200" y="173"/>
                  </a:cxn>
                  <a:cxn ang="0">
                    <a:pos x="148" y="200"/>
                  </a:cxn>
                  <a:cxn ang="0">
                    <a:pos x="169" y="151"/>
                  </a:cxn>
                  <a:cxn ang="0">
                    <a:pos x="117" y="114"/>
                  </a:cxn>
                  <a:cxn ang="0">
                    <a:pos x="56" y="145"/>
                  </a:cxn>
                  <a:cxn ang="0">
                    <a:pos x="74" y="96"/>
                  </a:cxn>
                  <a:cxn ang="0">
                    <a:pos x="16" y="110"/>
                  </a:cxn>
                  <a:cxn ang="0">
                    <a:pos x="0" y="0"/>
                  </a:cxn>
                  <a:cxn ang="0">
                    <a:pos x="34" y="40"/>
                  </a:cxn>
                  <a:cxn ang="0">
                    <a:pos x="34" y="40"/>
                  </a:cxn>
                </a:cxnLst>
                <a:rect l="0" t="0" r="r" b="b"/>
                <a:pathLst>
                  <a:path w="386" h="284">
                    <a:moveTo>
                      <a:pt x="34" y="40"/>
                    </a:moveTo>
                    <a:lnTo>
                      <a:pt x="386" y="266"/>
                    </a:lnTo>
                    <a:lnTo>
                      <a:pt x="327" y="284"/>
                    </a:lnTo>
                    <a:lnTo>
                      <a:pt x="339" y="253"/>
                    </a:lnTo>
                    <a:lnTo>
                      <a:pt x="303" y="228"/>
                    </a:lnTo>
                    <a:lnTo>
                      <a:pt x="247" y="250"/>
                    </a:lnTo>
                    <a:lnTo>
                      <a:pt x="259" y="210"/>
                    </a:lnTo>
                    <a:lnTo>
                      <a:pt x="200" y="173"/>
                    </a:lnTo>
                    <a:lnTo>
                      <a:pt x="148" y="200"/>
                    </a:lnTo>
                    <a:lnTo>
                      <a:pt x="169" y="151"/>
                    </a:lnTo>
                    <a:lnTo>
                      <a:pt x="117" y="114"/>
                    </a:lnTo>
                    <a:lnTo>
                      <a:pt x="56" y="145"/>
                    </a:lnTo>
                    <a:lnTo>
                      <a:pt x="74" y="96"/>
                    </a:lnTo>
                    <a:lnTo>
                      <a:pt x="16" y="110"/>
                    </a:lnTo>
                    <a:lnTo>
                      <a:pt x="0" y="0"/>
                    </a:lnTo>
                    <a:lnTo>
                      <a:pt x="34" y="40"/>
                    </a:lnTo>
                    <a:lnTo>
                      <a:pt x="3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5" name="Freeform 421"/>
              <p:cNvSpPr>
                <a:spLocks/>
              </p:cNvSpPr>
              <p:nvPr/>
            </p:nvSpPr>
            <p:spPr bwMode="auto">
              <a:xfrm flipH="1">
                <a:off x="2079" y="2157"/>
                <a:ext cx="84" cy="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86" y="191"/>
                  </a:cxn>
                  <a:cxn ang="0">
                    <a:pos x="25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86" h="191">
                    <a:moveTo>
                      <a:pt x="0" y="15"/>
                    </a:moveTo>
                    <a:lnTo>
                      <a:pt x="386" y="191"/>
                    </a:lnTo>
                    <a:lnTo>
                      <a:pt x="25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6" name="Freeform 422"/>
              <p:cNvSpPr>
                <a:spLocks/>
              </p:cNvSpPr>
              <p:nvPr/>
            </p:nvSpPr>
            <p:spPr bwMode="auto">
              <a:xfrm flipH="1">
                <a:off x="2163" y="2164"/>
                <a:ext cx="14" cy="12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96"/>
                  </a:cxn>
                  <a:cxn ang="0">
                    <a:pos x="52" y="9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596">
                    <a:moveTo>
                      <a:pt x="22" y="0"/>
                    </a:moveTo>
                    <a:lnTo>
                      <a:pt x="0" y="596"/>
                    </a:lnTo>
                    <a:lnTo>
                      <a:pt x="52" y="9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" name="Freeform 423"/>
              <p:cNvSpPr>
                <a:spLocks/>
              </p:cNvSpPr>
              <p:nvPr/>
            </p:nvSpPr>
            <p:spPr bwMode="auto">
              <a:xfrm flipH="1">
                <a:off x="2063" y="2076"/>
                <a:ext cx="87" cy="58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392" y="0"/>
                  </a:cxn>
                  <a:cxn ang="0">
                    <a:pos x="9" y="287"/>
                  </a:cxn>
                  <a:cxn ang="0">
                    <a:pos x="0" y="272"/>
                  </a:cxn>
                  <a:cxn ang="0">
                    <a:pos x="0" y="272"/>
                  </a:cxn>
                </a:cxnLst>
                <a:rect l="0" t="0" r="r" b="b"/>
                <a:pathLst>
                  <a:path w="392" h="287">
                    <a:moveTo>
                      <a:pt x="0" y="272"/>
                    </a:moveTo>
                    <a:lnTo>
                      <a:pt x="392" y="0"/>
                    </a:lnTo>
                    <a:lnTo>
                      <a:pt x="9" y="287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" name="Freeform 424"/>
              <p:cNvSpPr>
                <a:spLocks/>
              </p:cNvSpPr>
              <p:nvPr/>
            </p:nvSpPr>
            <p:spPr bwMode="auto">
              <a:xfrm flipH="1">
                <a:off x="1855" y="2272"/>
                <a:ext cx="26" cy="24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11" y="106"/>
                  </a:cxn>
                  <a:cxn ang="0">
                    <a:pos x="55" y="118"/>
                  </a:cxn>
                  <a:cxn ang="0">
                    <a:pos x="0" y="80"/>
                  </a:cxn>
                  <a:cxn ang="0">
                    <a:pos x="95" y="84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20" h="118">
                    <a:moveTo>
                      <a:pt x="120" y="0"/>
                    </a:moveTo>
                    <a:lnTo>
                      <a:pt x="111" y="106"/>
                    </a:lnTo>
                    <a:lnTo>
                      <a:pt x="55" y="118"/>
                    </a:lnTo>
                    <a:lnTo>
                      <a:pt x="0" y="80"/>
                    </a:lnTo>
                    <a:lnTo>
                      <a:pt x="95" y="84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9" name="Freeform 425"/>
              <p:cNvSpPr>
                <a:spLocks/>
              </p:cNvSpPr>
              <p:nvPr/>
            </p:nvSpPr>
            <p:spPr bwMode="auto">
              <a:xfrm flipH="1">
                <a:off x="1893" y="2190"/>
                <a:ext cx="68" cy="32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172" y="31"/>
                  </a:cxn>
                  <a:cxn ang="0">
                    <a:pos x="0" y="143"/>
                  </a:cxn>
                  <a:cxn ang="0">
                    <a:pos x="304" y="0"/>
                  </a:cxn>
                  <a:cxn ang="0">
                    <a:pos x="304" y="0"/>
                  </a:cxn>
                </a:cxnLst>
                <a:rect l="0" t="0" r="r" b="b"/>
                <a:pathLst>
                  <a:path w="304" h="143">
                    <a:moveTo>
                      <a:pt x="304" y="0"/>
                    </a:moveTo>
                    <a:lnTo>
                      <a:pt x="172" y="31"/>
                    </a:lnTo>
                    <a:lnTo>
                      <a:pt x="0" y="143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0" name="Freeform 426"/>
              <p:cNvSpPr>
                <a:spLocks/>
              </p:cNvSpPr>
              <p:nvPr/>
            </p:nvSpPr>
            <p:spPr bwMode="auto">
              <a:xfrm flipH="1">
                <a:off x="2049" y="2384"/>
                <a:ext cx="36" cy="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38"/>
                  </a:cxn>
                  <a:cxn ang="0">
                    <a:pos x="68" y="18"/>
                  </a:cxn>
                  <a:cxn ang="0">
                    <a:pos x="173" y="0"/>
                  </a:cxn>
                  <a:cxn ang="0">
                    <a:pos x="70" y="32"/>
                  </a:cxn>
                  <a:cxn ang="0">
                    <a:pos x="60" y="85"/>
                  </a:cxn>
                  <a:cxn ang="0">
                    <a:pos x="53" y="37"/>
                  </a:cxn>
                  <a:cxn ang="0">
                    <a:pos x="12" y="49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r" b="b"/>
                <a:pathLst>
                  <a:path w="173" h="112">
                    <a:moveTo>
                      <a:pt x="0" y="112"/>
                    </a:moveTo>
                    <a:lnTo>
                      <a:pt x="0" y="38"/>
                    </a:lnTo>
                    <a:lnTo>
                      <a:pt x="68" y="18"/>
                    </a:lnTo>
                    <a:lnTo>
                      <a:pt x="173" y="0"/>
                    </a:lnTo>
                    <a:lnTo>
                      <a:pt x="70" y="32"/>
                    </a:lnTo>
                    <a:lnTo>
                      <a:pt x="60" y="85"/>
                    </a:lnTo>
                    <a:lnTo>
                      <a:pt x="53" y="37"/>
                    </a:lnTo>
                    <a:lnTo>
                      <a:pt x="12" y="49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1" name="Freeform 427"/>
              <p:cNvSpPr>
                <a:spLocks/>
              </p:cNvSpPr>
              <p:nvPr/>
            </p:nvSpPr>
            <p:spPr bwMode="auto">
              <a:xfrm flipH="1">
                <a:off x="1926" y="2380"/>
                <a:ext cx="8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6" y="0"/>
                  </a:cxn>
                  <a:cxn ang="0">
                    <a:pos x="195" y="10"/>
                  </a:cxn>
                  <a:cxn ang="0">
                    <a:pos x="297" y="19"/>
                  </a:cxn>
                  <a:cxn ang="0">
                    <a:pos x="387" y="43"/>
                  </a:cxn>
                  <a:cxn ang="0">
                    <a:pos x="309" y="36"/>
                  </a:cxn>
                  <a:cxn ang="0">
                    <a:pos x="298" y="76"/>
                  </a:cxn>
                  <a:cxn ang="0">
                    <a:pos x="290" y="35"/>
                  </a:cxn>
                  <a:cxn ang="0">
                    <a:pos x="206" y="24"/>
                  </a:cxn>
                  <a:cxn ang="0">
                    <a:pos x="197" y="67"/>
                  </a:cxn>
                  <a:cxn ang="0">
                    <a:pos x="190" y="24"/>
                  </a:cxn>
                  <a:cxn ang="0">
                    <a:pos x="101" y="17"/>
                  </a:cxn>
                  <a:cxn ang="0">
                    <a:pos x="90" y="67"/>
                  </a:cxn>
                  <a:cxn ang="0">
                    <a:pos x="84" y="20"/>
                  </a:cxn>
                  <a:cxn ang="0">
                    <a:pos x="18" y="19"/>
                  </a:cxn>
                  <a:cxn ang="0">
                    <a:pos x="12" y="6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87" h="76">
                    <a:moveTo>
                      <a:pt x="0" y="4"/>
                    </a:moveTo>
                    <a:lnTo>
                      <a:pt x="86" y="0"/>
                    </a:lnTo>
                    <a:lnTo>
                      <a:pt x="195" y="10"/>
                    </a:lnTo>
                    <a:lnTo>
                      <a:pt x="297" y="19"/>
                    </a:lnTo>
                    <a:lnTo>
                      <a:pt x="387" y="43"/>
                    </a:lnTo>
                    <a:lnTo>
                      <a:pt x="309" y="36"/>
                    </a:lnTo>
                    <a:lnTo>
                      <a:pt x="298" y="76"/>
                    </a:lnTo>
                    <a:lnTo>
                      <a:pt x="290" y="35"/>
                    </a:lnTo>
                    <a:lnTo>
                      <a:pt x="206" y="24"/>
                    </a:lnTo>
                    <a:lnTo>
                      <a:pt x="197" y="67"/>
                    </a:lnTo>
                    <a:lnTo>
                      <a:pt x="190" y="24"/>
                    </a:lnTo>
                    <a:lnTo>
                      <a:pt x="101" y="17"/>
                    </a:lnTo>
                    <a:lnTo>
                      <a:pt x="90" y="67"/>
                    </a:lnTo>
                    <a:lnTo>
                      <a:pt x="84" y="20"/>
                    </a:lnTo>
                    <a:lnTo>
                      <a:pt x="18" y="19"/>
                    </a:lnTo>
                    <a:lnTo>
                      <a:pt x="12" y="6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2" name="Freeform 428"/>
              <p:cNvSpPr>
                <a:spLocks/>
              </p:cNvSpPr>
              <p:nvPr/>
            </p:nvSpPr>
            <p:spPr bwMode="auto">
              <a:xfrm flipH="1">
                <a:off x="1893" y="2392"/>
                <a:ext cx="1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15"/>
                  </a:cxn>
                  <a:cxn ang="0">
                    <a:pos x="48" y="72"/>
                  </a:cxn>
                  <a:cxn ang="0">
                    <a:pos x="40" y="2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72">
                    <a:moveTo>
                      <a:pt x="0" y="0"/>
                    </a:moveTo>
                    <a:lnTo>
                      <a:pt x="54" y="15"/>
                    </a:lnTo>
                    <a:lnTo>
                      <a:pt x="48" y="72"/>
                    </a:lnTo>
                    <a:lnTo>
                      <a:pt x="4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3" name="Freeform 429"/>
              <p:cNvSpPr>
                <a:spLocks/>
              </p:cNvSpPr>
              <p:nvPr/>
            </p:nvSpPr>
            <p:spPr bwMode="auto">
              <a:xfrm flipH="1">
                <a:off x="2019" y="2182"/>
                <a:ext cx="15" cy="2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133"/>
                  </a:cxn>
                  <a:cxn ang="0">
                    <a:pos x="66" y="118"/>
                  </a:cxn>
                  <a:cxn ang="0">
                    <a:pos x="44" y="83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6" h="133">
                    <a:moveTo>
                      <a:pt x="41" y="0"/>
                    </a:moveTo>
                    <a:lnTo>
                      <a:pt x="0" y="133"/>
                    </a:lnTo>
                    <a:lnTo>
                      <a:pt x="66" y="118"/>
                    </a:lnTo>
                    <a:lnTo>
                      <a:pt x="44" y="83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4" name="Freeform 430"/>
              <p:cNvSpPr>
                <a:spLocks/>
              </p:cNvSpPr>
              <p:nvPr/>
            </p:nvSpPr>
            <p:spPr bwMode="auto">
              <a:xfrm flipH="1">
                <a:off x="2032" y="2188"/>
                <a:ext cx="17" cy="2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0" y="49"/>
                  </a:cxn>
                  <a:cxn ang="0">
                    <a:pos x="43" y="96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71" h="96">
                    <a:moveTo>
                      <a:pt x="71" y="0"/>
                    </a:moveTo>
                    <a:lnTo>
                      <a:pt x="0" y="49"/>
                    </a:lnTo>
                    <a:lnTo>
                      <a:pt x="43" y="9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5" name="Freeform 431"/>
              <p:cNvSpPr>
                <a:spLocks/>
              </p:cNvSpPr>
              <p:nvPr/>
            </p:nvSpPr>
            <p:spPr bwMode="auto">
              <a:xfrm flipH="1">
                <a:off x="2025" y="2147"/>
                <a:ext cx="9" cy="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4" y="77"/>
                  </a:cxn>
                  <a:cxn ang="0">
                    <a:pos x="0" y="14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44" h="140">
                    <a:moveTo>
                      <a:pt x="14" y="0"/>
                    </a:moveTo>
                    <a:lnTo>
                      <a:pt x="44" y="77"/>
                    </a:lnTo>
                    <a:lnTo>
                      <a:pt x="0" y="14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6" name="Freeform 432"/>
              <p:cNvSpPr>
                <a:spLocks/>
              </p:cNvSpPr>
              <p:nvPr/>
            </p:nvSpPr>
            <p:spPr bwMode="auto">
              <a:xfrm flipH="1">
                <a:off x="2013" y="2146"/>
                <a:ext cx="13" cy="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7"/>
                  </a:cxn>
                  <a:cxn ang="0">
                    <a:pos x="36" y="66"/>
                  </a:cxn>
                  <a:cxn ang="0">
                    <a:pos x="27" y="115"/>
                  </a:cxn>
                  <a:cxn ang="0">
                    <a:pos x="62" y="84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62" h="115">
                    <a:moveTo>
                      <a:pt x="46" y="0"/>
                    </a:moveTo>
                    <a:lnTo>
                      <a:pt x="0" y="7"/>
                    </a:lnTo>
                    <a:lnTo>
                      <a:pt x="36" y="66"/>
                    </a:lnTo>
                    <a:lnTo>
                      <a:pt x="27" y="115"/>
                    </a:lnTo>
                    <a:lnTo>
                      <a:pt x="62" y="8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7" name="Freeform 433"/>
              <p:cNvSpPr>
                <a:spLocks/>
              </p:cNvSpPr>
              <p:nvPr/>
            </p:nvSpPr>
            <p:spPr bwMode="auto">
              <a:xfrm flipH="1">
                <a:off x="2015" y="2117"/>
                <a:ext cx="11" cy="2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6" y="57"/>
                  </a:cxn>
                  <a:cxn ang="0">
                    <a:pos x="0" y="106"/>
                  </a:cxn>
                  <a:cxn ang="0">
                    <a:pos x="50" y="87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56" h="106">
                    <a:moveTo>
                      <a:pt x="56" y="0"/>
                    </a:moveTo>
                    <a:lnTo>
                      <a:pt x="16" y="57"/>
                    </a:lnTo>
                    <a:lnTo>
                      <a:pt x="0" y="106"/>
                    </a:lnTo>
                    <a:lnTo>
                      <a:pt x="50" y="87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8" name="Freeform 434"/>
              <p:cNvSpPr>
                <a:spLocks/>
              </p:cNvSpPr>
              <p:nvPr/>
            </p:nvSpPr>
            <p:spPr bwMode="auto">
              <a:xfrm flipH="1">
                <a:off x="1998" y="2078"/>
                <a:ext cx="9" cy="4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52"/>
                  </a:cxn>
                  <a:cxn ang="0">
                    <a:pos x="28" y="123"/>
                  </a:cxn>
                  <a:cxn ang="0">
                    <a:pos x="34" y="214"/>
                  </a:cxn>
                  <a:cxn ang="0">
                    <a:pos x="44" y="78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44" h="214">
                    <a:moveTo>
                      <a:pt x="25" y="0"/>
                    </a:moveTo>
                    <a:lnTo>
                      <a:pt x="0" y="52"/>
                    </a:lnTo>
                    <a:lnTo>
                      <a:pt x="28" y="123"/>
                    </a:lnTo>
                    <a:lnTo>
                      <a:pt x="34" y="214"/>
                    </a:lnTo>
                    <a:lnTo>
                      <a:pt x="44" y="78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9" name="Freeform 435"/>
              <p:cNvSpPr>
                <a:spLocks/>
              </p:cNvSpPr>
              <p:nvPr/>
            </p:nvSpPr>
            <p:spPr bwMode="auto">
              <a:xfrm flipH="1">
                <a:off x="2021" y="2087"/>
                <a:ext cx="5" cy="2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73"/>
                  </a:cxn>
                  <a:cxn ang="0">
                    <a:pos x="0" y="144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7" h="144">
                    <a:moveTo>
                      <a:pt x="21" y="0"/>
                    </a:moveTo>
                    <a:lnTo>
                      <a:pt x="27" y="73"/>
                    </a:lnTo>
                    <a:lnTo>
                      <a:pt x="0" y="1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0" name="Freeform 436"/>
              <p:cNvSpPr>
                <a:spLocks/>
              </p:cNvSpPr>
              <p:nvPr/>
            </p:nvSpPr>
            <p:spPr bwMode="auto">
              <a:xfrm flipH="1">
                <a:off x="2004" y="2225"/>
                <a:ext cx="9" cy="2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92"/>
                  </a:cxn>
                  <a:cxn ang="0">
                    <a:pos x="40" y="116"/>
                  </a:cxn>
                  <a:cxn ang="0">
                    <a:pos x="35" y="0"/>
                  </a:cxn>
                  <a:cxn ang="0">
                    <a:pos x="35" y="0"/>
                  </a:cxn>
                </a:cxnLst>
                <a:rect l="0" t="0" r="r" b="b"/>
                <a:pathLst>
                  <a:path w="40" h="116">
                    <a:moveTo>
                      <a:pt x="35" y="0"/>
                    </a:moveTo>
                    <a:lnTo>
                      <a:pt x="0" y="92"/>
                    </a:lnTo>
                    <a:lnTo>
                      <a:pt x="40" y="116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1" name="Freeform 437"/>
              <p:cNvSpPr>
                <a:spLocks/>
              </p:cNvSpPr>
              <p:nvPr/>
            </p:nvSpPr>
            <p:spPr bwMode="auto">
              <a:xfrm flipH="1">
                <a:off x="1998" y="2222"/>
                <a:ext cx="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40"/>
                  </a:cxn>
                  <a:cxn ang="0">
                    <a:pos x="10" y="1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118">
                    <a:moveTo>
                      <a:pt x="0" y="0"/>
                    </a:moveTo>
                    <a:lnTo>
                      <a:pt x="30" y="40"/>
                    </a:lnTo>
                    <a:lnTo>
                      <a:pt x="10" y="1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2" name="Freeform 438"/>
              <p:cNvSpPr>
                <a:spLocks/>
              </p:cNvSpPr>
              <p:nvPr/>
            </p:nvSpPr>
            <p:spPr bwMode="auto">
              <a:xfrm flipH="1">
                <a:off x="1995" y="2235"/>
                <a:ext cx="9" cy="2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77"/>
                  </a:cxn>
                  <a:cxn ang="0">
                    <a:pos x="41" y="108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1" h="108">
                    <a:moveTo>
                      <a:pt x="21" y="0"/>
                    </a:moveTo>
                    <a:lnTo>
                      <a:pt x="0" y="77"/>
                    </a:lnTo>
                    <a:lnTo>
                      <a:pt x="41" y="10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3" name="Freeform 439"/>
              <p:cNvSpPr>
                <a:spLocks/>
              </p:cNvSpPr>
              <p:nvPr/>
            </p:nvSpPr>
            <p:spPr bwMode="auto">
              <a:xfrm flipH="1">
                <a:off x="1978" y="2300"/>
                <a:ext cx="5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2"/>
                  </a:cxn>
                  <a:cxn ang="0">
                    <a:pos x="33" y="3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92">
                    <a:moveTo>
                      <a:pt x="0" y="0"/>
                    </a:moveTo>
                    <a:lnTo>
                      <a:pt x="2" y="92"/>
                    </a:lnTo>
                    <a:lnTo>
                      <a:pt x="33" y="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4" name="Freeform 440"/>
              <p:cNvSpPr>
                <a:spLocks/>
              </p:cNvSpPr>
              <p:nvPr/>
            </p:nvSpPr>
            <p:spPr bwMode="auto">
              <a:xfrm flipH="1">
                <a:off x="1978" y="2324"/>
                <a:ext cx="11" cy="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5" y="50"/>
                  </a:cxn>
                  <a:cxn ang="0">
                    <a:pos x="0" y="109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5" h="109">
                    <a:moveTo>
                      <a:pt x="24" y="0"/>
                    </a:moveTo>
                    <a:lnTo>
                      <a:pt x="45" y="50"/>
                    </a:lnTo>
                    <a:lnTo>
                      <a:pt x="0" y="109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5" name="Freeform 441"/>
              <p:cNvSpPr>
                <a:spLocks/>
              </p:cNvSpPr>
              <p:nvPr/>
            </p:nvSpPr>
            <p:spPr bwMode="auto">
              <a:xfrm flipH="1">
                <a:off x="1977" y="2311"/>
                <a:ext cx="5" cy="1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2"/>
                  </a:cxn>
                  <a:cxn ang="0">
                    <a:pos x="28" y="95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8" h="95">
                    <a:moveTo>
                      <a:pt x="24" y="0"/>
                    </a:moveTo>
                    <a:lnTo>
                      <a:pt x="0" y="52"/>
                    </a:lnTo>
                    <a:lnTo>
                      <a:pt x="28" y="95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6" name="Freeform 442"/>
              <p:cNvSpPr>
                <a:spLocks/>
              </p:cNvSpPr>
              <p:nvPr/>
            </p:nvSpPr>
            <p:spPr bwMode="auto">
              <a:xfrm flipH="1">
                <a:off x="1989" y="2360"/>
                <a:ext cx="15" cy="1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69" y="21"/>
                  </a:cxn>
                  <a:cxn ang="0">
                    <a:pos x="0" y="68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9" h="68">
                    <a:moveTo>
                      <a:pt x="41" y="0"/>
                    </a:moveTo>
                    <a:lnTo>
                      <a:pt x="69" y="21"/>
                    </a:lnTo>
                    <a:lnTo>
                      <a:pt x="0" y="6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7" name="Freeform 443"/>
              <p:cNvSpPr>
                <a:spLocks/>
              </p:cNvSpPr>
              <p:nvPr/>
            </p:nvSpPr>
            <p:spPr bwMode="auto">
              <a:xfrm flipH="1">
                <a:off x="2058" y="2242"/>
                <a:ext cx="24" cy="2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10" y="45"/>
                  </a:cxn>
                  <a:cxn ang="0">
                    <a:pos x="35" y="102"/>
                  </a:cxn>
                  <a:cxn ang="0">
                    <a:pos x="111" y="75"/>
                  </a:cxn>
                  <a:cxn ang="0">
                    <a:pos x="107" y="136"/>
                  </a:cxn>
                  <a:cxn ang="0">
                    <a:pos x="0" y="133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11" h="136">
                    <a:moveTo>
                      <a:pt x="51" y="0"/>
                    </a:moveTo>
                    <a:lnTo>
                      <a:pt x="110" y="45"/>
                    </a:lnTo>
                    <a:lnTo>
                      <a:pt x="35" y="102"/>
                    </a:lnTo>
                    <a:lnTo>
                      <a:pt x="111" y="75"/>
                    </a:lnTo>
                    <a:lnTo>
                      <a:pt x="107" y="136"/>
                    </a:lnTo>
                    <a:lnTo>
                      <a:pt x="0" y="133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8" name="Freeform 444"/>
              <p:cNvSpPr>
                <a:spLocks/>
              </p:cNvSpPr>
              <p:nvPr/>
            </p:nvSpPr>
            <p:spPr bwMode="auto">
              <a:xfrm flipH="1">
                <a:off x="2034" y="2201"/>
                <a:ext cx="16" cy="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6" y="45"/>
                  </a:cxn>
                  <a:cxn ang="0">
                    <a:pos x="18" y="120"/>
                  </a:cxn>
                  <a:cxn ang="0">
                    <a:pos x="63" y="82"/>
                  </a:cxn>
                  <a:cxn ang="0">
                    <a:pos x="76" y="190"/>
                  </a:cxn>
                  <a:cxn ang="0">
                    <a:pos x="0" y="210"/>
                  </a:cxn>
                  <a:cxn ang="0">
                    <a:pos x="11" y="15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6" h="210">
                    <a:moveTo>
                      <a:pt x="1" y="0"/>
                    </a:moveTo>
                    <a:lnTo>
                      <a:pt x="46" y="45"/>
                    </a:lnTo>
                    <a:lnTo>
                      <a:pt x="18" y="120"/>
                    </a:lnTo>
                    <a:lnTo>
                      <a:pt x="63" y="82"/>
                    </a:lnTo>
                    <a:lnTo>
                      <a:pt x="76" y="190"/>
                    </a:lnTo>
                    <a:lnTo>
                      <a:pt x="0" y="210"/>
                    </a:lnTo>
                    <a:lnTo>
                      <a:pt x="11" y="15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9" name="Freeform 445"/>
              <p:cNvSpPr>
                <a:spLocks/>
              </p:cNvSpPr>
              <p:nvPr/>
            </p:nvSpPr>
            <p:spPr bwMode="auto">
              <a:xfrm flipH="1">
                <a:off x="2086" y="2212"/>
                <a:ext cx="89" cy="6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163" y="223"/>
                  </a:cxn>
                  <a:cxn ang="0">
                    <a:pos x="401" y="0"/>
                  </a:cxn>
                  <a:cxn ang="0">
                    <a:pos x="285" y="167"/>
                  </a:cxn>
                  <a:cxn ang="0">
                    <a:pos x="91" y="330"/>
                  </a:cxn>
                  <a:cxn ang="0">
                    <a:pos x="0" y="299"/>
                  </a:cxn>
                  <a:cxn ang="0">
                    <a:pos x="0" y="299"/>
                  </a:cxn>
                </a:cxnLst>
                <a:rect l="0" t="0" r="r" b="b"/>
                <a:pathLst>
                  <a:path w="401" h="330">
                    <a:moveTo>
                      <a:pt x="0" y="299"/>
                    </a:moveTo>
                    <a:lnTo>
                      <a:pt x="163" y="223"/>
                    </a:lnTo>
                    <a:lnTo>
                      <a:pt x="401" y="0"/>
                    </a:lnTo>
                    <a:lnTo>
                      <a:pt x="285" y="167"/>
                    </a:lnTo>
                    <a:lnTo>
                      <a:pt x="91" y="330"/>
                    </a:lnTo>
                    <a:lnTo>
                      <a:pt x="0" y="299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0" name="Freeform 446"/>
              <p:cNvSpPr>
                <a:spLocks/>
              </p:cNvSpPr>
              <p:nvPr/>
            </p:nvSpPr>
            <p:spPr bwMode="auto">
              <a:xfrm flipH="1">
                <a:off x="1851" y="2302"/>
                <a:ext cx="15" cy="2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65" y="30"/>
                  </a:cxn>
                  <a:cxn ang="0">
                    <a:pos x="46" y="113"/>
                  </a:cxn>
                  <a:cxn ang="0">
                    <a:pos x="0" y="129"/>
                  </a:cxn>
                  <a:cxn ang="0">
                    <a:pos x="34" y="4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5" h="129">
                    <a:moveTo>
                      <a:pt x="22" y="0"/>
                    </a:moveTo>
                    <a:lnTo>
                      <a:pt x="65" y="30"/>
                    </a:lnTo>
                    <a:lnTo>
                      <a:pt x="46" y="113"/>
                    </a:lnTo>
                    <a:lnTo>
                      <a:pt x="0" y="129"/>
                    </a:lnTo>
                    <a:lnTo>
                      <a:pt x="34" y="45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1" name="Freeform 447"/>
              <p:cNvSpPr>
                <a:spLocks/>
              </p:cNvSpPr>
              <p:nvPr/>
            </p:nvSpPr>
            <p:spPr bwMode="auto">
              <a:xfrm flipH="1">
                <a:off x="2123" y="1998"/>
                <a:ext cx="64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198"/>
                  </a:cxn>
                  <a:cxn ang="0">
                    <a:pos x="210" y="217"/>
                  </a:cxn>
                  <a:cxn ang="0">
                    <a:pos x="290" y="304"/>
                  </a:cxn>
                  <a:cxn ang="0">
                    <a:pos x="80" y="180"/>
                  </a:cxn>
                  <a:cxn ang="0">
                    <a:pos x="148" y="17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0" h="304">
                    <a:moveTo>
                      <a:pt x="0" y="0"/>
                    </a:moveTo>
                    <a:lnTo>
                      <a:pt x="259" y="198"/>
                    </a:lnTo>
                    <a:lnTo>
                      <a:pt x="210" y="217"/>
                    </a:lnTo>
                    <a:lnTo>
                      <a:pt x="290" y="304"/>
                    </a:lnTo>
                    <a:lnTo>
                      <a:pt x="80" y="180"/>
                    </a:lnTo>
                    <a:lnTo>
                      <a:pt x="148" y="1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2" name="Freeform 448"/>
              <p:cNvSpPr>
                <a:spLocks/>
              </p:cNvSpPr>
              <p:nvPr/>
            </p:nvSpPr>
            <p:spPr bwMode="auto">
              <a:xfrm flipH="1">
                <a:off x="2203" y="2141"/>
                <a:ext cx="10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8" y="149"/>
                  </a:cxn>
                  <a:cxn ang="0">
                    <a:pos x="241" y="130"/>
                  </a:cxn>
                  <a:cxn ang="0">
                    <a:pos x="463" y="241"/>
                  </a:cxn>
                  <a:cxn ang="0">
                    <a:pos x="105" y="137"/>
                  </a:cxn>
                  <a:cxn ang="0">
                    <a:pos x="179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3" h="241">
                    <a:moveTo>
                      <a:pt x="0" y="0"/>
                    </a:moveTo>
                    <a:lnTo>
                      <a:pt x="408" y="149"/>
                    </a:lnTo>
                    <a:lnTo>
                      <a:pt x="241" y="130"/>
                    </a:lnTo>
                    <a:lnTo>
                      <a:pt x="463" y="241"/>
                    </a:lnTo>
                    <a:lnTo>
                      <a:pt x="105" y="137"/>
                    </a:lnTo>
                    <a:lnTo>
                      <a:pt x="179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3" name="Freeform 449"/>
              <p:cNvSpPr>
                <a:spLocks/>
              </p:cNvSpPr>
              <p:nvPr/>
            </p:nvSpPr>
            <p:spPr bwMode="auto">
              <a:xfrm flipH="1">
                <a:off x="2217" y="2206"/>
                <a:ext cx="7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3" y="80"/>
                  </a:cxn>
                  <a:cxn ang="0">
                    <a:pos x="197" y="99"/>
                  </a:cxn>
                  <a:cxn ang="0">
                    <a:pos x="321" y="167"/>
                  </a:cxn>
                  <a:cxn ang="0">
                    <a:pos x="93" y="111"/>
                  </a:cxn>
                  <a:cxn ang="0">
                    <a:pos x="149" y="9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1" h="167">
                    <a:moveTo>
                      <a:pt x="0" y="0"/>
                    </a:moveTo>
                    <a:lnTo>
                      <a:pt x="253" y="80"/>
                    </a:lnTo>
                    <a:lnTo>
                      <a:pt x="197" y="99"/>
                    </a:lnTo>
                    <a:lnTo>
                      <a:pt x="321" y="167"/>
                    </a:lnTo>
                    <a:lnTo>
                      <a:pt x="93" y="111"/>
                    </a:lnTo>
                    <a:lnTo>
                      <a:pt x="149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4" name="Freeform 450"/>
              <p:cNvSpPr>
                <a:spLocks/>
              </p:cNvSpPr>
              <p:nvPr/>
            </p:nvSpPr>
            <p:spPr bwMode="auto">
              <a:xfrm flipH="1">
                <a:off x="1905" y="2133"/>
                <a:ext cx="82" cy="6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11" y="115"/>
                  </a:cxn>
                  <a:cxn ang="0">
                    <a:pos x="103" y="252"/>
                  </a:cxn>
                  <a:cxn ang="0">
                    <a:pos x="0" y="344"/>
                  </a:cxn>
                  <a:cxn ang="0">
                    <a:pos x="114" y="324"/>
                  </a:cxn>
                  <a:cxn ang="0">
                    <a:pos x="229" y="268"/>
                  </a:cxn>
                  <a:cxn ang="0">
                    <a:pos x="209" y="189"/>
                  </a:cxn>
                  <a:cxn ang="0">
                    <a:pos x="244" y="153"/>
                  </a:cxn>
                  <a:cxn ang="0">
                    <a:pos x="363" y="166"/>
                  </a:cxn>
                  <a:cxn ang="0">
                    <a:pos x="295" y="115"/>
                  </a:cxn>
                  <a:cxn ang="0">
                    <a:pos x="190" y="107"/>
                  </a:cxn>
                  <a:cxn ang="0">
                    <a:pos x="150" y="153"/>
                  </a:cxn>
                  <a:cxn ang="0">
                    <a:pos x="130" y="39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363" h="344">
                    <a:moveTo>
                      <a:pt x="75" y="0"/>
                    </a:moveTo>
                    <a:lnTo>
                      <a:pt x="111" y="115"/>
                    </a:lnTo>
                    <a:lnTo>
                      <a:pt x="103" y="252"/>
                    </a:lnTo>
                    <a:lnTo>
                      <a:pt x="0" y="344"/>
                    </a:lnTo>
                    <a:lnTo>
                      <a:pt x="114" y="324"/>
                    </a:lnTo>
                    <a:lnTo>
                      <a:pt x="229" y="268"/>
                    </a:lnTo>
                    <a:lnTo>
                      <a:pt x="209" y="189"/>
                    </a:lnTo>
                    <a:lnTo>
                      <a:pt x="244" y="153"/>
                    </a:lnTo>
                    <a:lnTo>
                      <a:pt x="363" y="166"/>
                    </a:lnTo>
                    <a:lnTo>
                      <a:pt x="295" y="115"/>
                    </a:lnTo>
                    <a:lnTo>
                      <a:pt x="190" y="107"/>
                    </a:lnTo>
                    <a:lnTo>
                      <a:pt x="150" y="153"/>
                    </a:lnTo>
                    <a:lnTo>
                      <a:pt x="130" y="39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80D2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27313" y="1412875"/>
            <a:ext cx="33131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000" u="sng" dirty="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4 audios:</a:t>
            </a:r>
          </a:p>
          <a:p>
            <a:pPr eaLnBrk="0" hangingPunct="0">
              <a:buFontTx/>
              <a:buChar char="-"/>
            </a:pPr>
            <a:r>
              <a:rPr lang="fr-FR" sz="1000" dirty="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 ½ : AC3 Surround Mix / No commentary</a:t>
            </a:r>
          </a:p>
          <a:p>
            <a:pPr eaLnBrk="0" hangingPunct="0">
              <a:buFontTx/>
              <a:buChar char="-"/>
            </a:pPr>
            <a:r>
              <a:rPr lang="fr-FR" sz="1000" dirty="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 ¾  : AC3 Surround Mix / English commentary</a:t>
            </a:r>
          </a:p>
          <a:p>
            <a:pPr eaLnBrk="0" hangingPunct="0">
              <a:buFontTx/>
              <a:buChar char="-"/>
            </a:pPr>
            <a:r>
              <a:rPr lang="fr-FR" sz="1000" dirty="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 5/6 : Dolby E, 20 bit stream, 5.1 Surround Mix</a:t>
            </a:r>
          </a:p>
          <a:p>
            <a:pPr eaLnBrk="0" hangingPunct="0">
              <a:buFontTx/>
              <a:buChar char="-"/>
            </a:pPr>
            <a:r>
              <a:rPr lang="fr-FR" sz="1000" dirty="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 7/8 : TV international Sound stereo L/R</a:t>
            </a:r>
            <a:endParaRPr lang="en-GB" sz="1000" dirty="0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442" name="AutoShape 298"/>
          <p:cNvSpPr>
            <a:spLocks noChangeArrowheads="1"/>
          </p:cNvSpPr>
          <p:nvPr/>
        </p:nvSpPr>
        <p:spPr bwMode="auto">
          <a:xfrm rot="5400000">
            <a:off x="2591594" y="2672557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430" name="Line 286"/>
          <p:cNvSpPr>
            <a:spLocks noChangeShapeType="1"/>
          </p:cNvSpPr>
          <p:nvPr/>
        </p:nvSpPr>
        <p:spPr bwMode="auto">
          <a:xfrm>
            <a:off x="2051050" y="3284538"/>
            <a:ext cx="0" cy="25923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8" name="Group 460"/>
          <p:cNvGrpSpPr>
            <a:grpSpLocks/>
          </p:cNvGrpSpPr>
          <p:nvPr/>
        </p:nvGrpSpPr>
        <p:grpSpPr bwMode="auto">
          <a:xfrm>
            <a:off x="1619250" y="2924175"/>
            <a:ext cx="2233613" cy="504825"/>
            <a:chOff x="839" y="2568"/>
            <a:chExt cx="2223" cy="318"/>
          </a:xfrm>
        </p:grpSpPr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839" y="2568"/>
              <a:ext cx="2223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98" name="AutoShape 454"/>
            <p:cNvSpPr>
              <a:spLocks noChangeArrowheads="1"/>
            </p:cNvSpPr>
            <p:nvPr/>
          </p:nvSpPr>
          <p:spPr bwMode="auto">
            <a:xfrm>
              <a:off x="975" y="2704"/>
              <a:ext cx="90" cy="9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99" name="AutoShape 455"/>
            <p:cNvSpPr>
              <a:spLocks noChangeArrowheads="1"/>
            </p:cNvSpPr>
            <p:nvPr/>
          </p:nvSpPr>
          <p:spPr bwMode="auto">
            <a:xfrm>
              <a:off x="2835" y="2704"/>
              <a:ext cx="90" cy="9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00" name="AutoShape 456"/>
            <p:cNvSpPr>
              <a:spLocks noChangeArrowheads="1"/>
            </p:cNvSpPr>
            <p:nvPr/>
          </p:nvSpPr>
          <p:spPr bwMode="auto">
            <a:xfrm>
              <a:off x="1202" y="2704"/>
              <a:ext cx="90" cy="9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01" name="AutoShape 457"/>
            <p:cNvSpPr>
              <a:spLocks noChangeArrowheads="1"/>
            </p:cNvSpPr>
            <p:nvPr/>
          </p:nvSpPr>
          <p:spPr bwMode="auto">
            <a:xfrm>
              <a:off x="2200" y="2704"/>
              <a:ext cx="90" cy="9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02" name="AutoShape 458"/>
            <p:cNvSpPr>
              <a:spLocks noChangeArrowheads="1"/>
            </p:cNvSpPr>
            <p:nvPr/>
          </p:nvSpPr>
          <p:spPr bwMode="auto">
            <a:xfrm>
              <a:off x="2426" y="2704"/>
              <a:ext cx="90" cy="9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03" name="AutoShape 459"/>
            <p:cNvSpPr>
              <a:spLocks noChangeArrowheads="1"/>
            </p:cNvSpPr>
            <p:nvPr/>
          </p:nvSpPr>
          <p:spPr bwMode="auto">
            <a:xfrm>
              <a:off x="2653" y="2704"/>
              <a:ext cx="90" cy="91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05" name="Line 461"/>
          <p:cNvSpPr>
            <a:spLocks noChangeShapeType="1"/>
          </p:cNvSpPr>
          <p:nvPr/>
        </p:nvSpPr>
        <p:spPr bwMode="auto">
          <a:xfrm>
            <a:off x="3419475" y="53006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07" name="Line 463"/>
          <p:cNvSpPr>
            <a:spLocks noChangeShapeType="1"/>
          </p:cNvSpPr>
          <p:nvPr/>
        </p:nvSpPr>
        <p:spPr bwMode="auto">
          <a:xfrm>
            <a:off x="3492500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43213" y="2924175"/>
            <a:ext cx="10795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8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½        ¾     5/6    7/8</a:t>
            </a:r>
            <a:endParaRPr lang="en-GB" sz="800" b="1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419475" y="3429000"/>
            <a:ext cx="13684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Dolby E  (5.1 Surround Mix)</a:t>
            </a:r>
          </a:p>
        </p:txBody>
      </p:sp>
      <p:grpSp>
        <p:nvGrpSpPr>
          <p:cNvPr id="29" name="Group 468"/>
          <p:cNvGrpSpPr>
            <a:grpSpLocks/>
          </p:cNvGrpSpPr>
          <p:nvPr/>
        </p:nvGrpSpPr>
        <p:grpSpPr bwMode="auto">
          <a:xfrm flipH="1">
            <a:off x="2482850" y="2205038"/>
            <a:ext cx="431800" cy="474662"/>
            <a:chOff x="1728" y="1998"/>
            <a:chExt cx="576" cy="470"/>
          </a:xfrm>
        </p:grpSpPr>
        <p:sp>
          <p:nvSpPr>
            <p:cNvPr id="6613" name="Freeform 469"/>
            <p:cNvSpPr>
              <a:spLocks/>
            </p:cNvSpPr>
            <p:nvPr/>
          </p:nvSpPr>
          <p:spPr bwMode="auto">
            <a:xfrm flipH="1">
              <a:off x="1755" y="2039"/>
              <a:ext cx="448" cy="425"/>
            </a:xfrm>
            <a:custGeom>
              <a:avLst/>
              <a:gdLst/>
              <a:ahLst/>
              <a:cxnLst>
                <a:cxn ang="0">
                  <a:pos x="658" y="28"/>
                </a:cxn>
                <a:cxn ang="0">
                  <a:pos x="757" y="0"/>
                </a:cxn>
                <a:cxn ang="0">
                  <a:pos x="824" y="13"/>
                </a:cxn>
                <a:cxn ang="0">
                  <a:pos x="915" y="99"/>
                </a:cxn>
                <a:cxn ang="0">
                  <a:pos x="938" y="245"/>
                </a:cxn>
                <a:cxn ang="0">
                  <a:pos x="887" y="649"/>
                </a:cxn>
                <a:cxn ang="0">
                  <a:pos x="848" y="786"/>
                </a:cxn>
                <a:cxn ang="0">
                  <a:pos x="1049" y="921"/>
                </a:cxn>
                <a:cxn ang="0">
                  <a:pos x="1266" y="779"/>
                </a:cxn>
                <a:cxn ang="0">
                  <a:pos x="1435" y="720"/>
                </a:cxn>
                <a:cxn ang="0">
                  <a:pos x="1597" y="743"/>
                </a:cxn>
                <a:cxn ang="0">
                  <a:pos x="1317" y="1043"/>
                </a:cxn>
                <a:cxn ang="0">
                  <a:pos x="1562" y="1312"/>
                </a:cxn>
                <a:cxn ang="0">
                  <a:pos x="1439" y="1454"/>
                </a:cxn>
                <a:cxn ang="0">
                  <a:pos x="1459" y="1758"/>
                </a:cxn>
                <a:cxn ang="0">
                  <a:pos x="2027" y="1766"/>
                </a:cxn>
                <a:cxn ang="0">
                  <a:pos x="2023" y="1837"/>
                </a:cxn>
                <a:cxn ang="0">
                  <a:pos x="1207" y="2058"/>
                </a:cxn>
                <a:cxn ang="0">
                  <a:pos x="615" y="2038"/>
                </a:cxn>
                <a:cxn ang="0">
                  <a:pos x="627" y="1852"/>
                </a:cxn>
                <a:cxn ang="0">
                  <a:pos x="517" y="1813"/>
                </a:cxn>
                <a:cxn ang="0">
                  <a:pos x="513" y="1770"/>
                </a:cxn>
                <a:cxn ang="0">
                  <a:pos x="698" y="1730"/>
                </a:cxn>
                <a:cxn ang="0">
                  <a:pos x="864" y="1224"/>
                </a:cxn>
                <a:cxn ang="0">
                  <a:pos x="690" y="1079"/>
                </a:cxn>
                <a:cxn ang="0">
                  <a:pos x="205" y="1348"/>
                </a:cxn>
                <a:cxn ang="0">
                  <a:pos x="75" y="1340"/>
                </a:cxn>
                <a:cxn ang="0">
                  <a:pos x="4" y="1224"/>
                </a:cxn>
                <a:cxn ang="0">
                  <a:pos x="0" y="1142"/>
                </a:cxn>
                <a:cxn ang="0">
                  <a:pos x="71" y="806"/>
                </a:cxn>
                <a:cxn ang="0">
                  <a:pos x="150" y="573"/>
                </a:cxn>
                <a:cxn ang="0">
                  <a:pos x="36" y="455"/>
                </a:cxn>
                <a:cxn ang="0">
                  <a:pos x="118" y="359"/>
                </a:cxn>
                <a:cxn ang="0">
                  <a:pos x="217" y="463"/>
                </a:cxn>
                <a:cxn ang="0">
                  <a:pos x="378" y="245"/>
                </a:cxn>
                <a:cxn ang="0">
                  <a:pos x="536" y="84"/>
                </a:cxn>
                <a:cxn ang="0">
                  <a:pos x="658" y="28"/>
                </a:cxn>
                <a:cxn ang="0">
                  <a:pos x="658" y="28"/>
                </a:cxn>
              </a:cxnLst>
              <a:rect l="0" t="0" r="r" b="b"/>
              <a:pathLst>
                <a:path w="2027" h="2058">
                  <a:moveTo>
                    <a:pt x="658" y="28"/>
                  </a:moveTo>
                  <a:lnTo>
                    <a:pt x="757" y="0"/>
                  </a:lnTo>
                  <a:lnTo>
                    <a:pt x="824" y="13"/>
                  </a:lnTo>
                  <a:lnTo>
                    <a:pt x="915" y="99"/>
                  </a:lnTo>
                  <a:lnTo>
                    <a:pt x="938" y="245"/>
                  </a:lnTo>
                  <a:lnTo>
                    <a:pt x="887" y="649"/>
                  </a:lnTo>
                  <a:lnTo>
                    <a:pt x="848" y="786"/>
                  </a:lnTo>
                  <a:lnTo>
                    <a:pt x="1049" y="921"/>
                  </a:lnTo>
                  <a:lnTo>
                    <a:pt x="1266" y="779"/>
                  </a:lnTo>
                  <a:lnTo>
                    <a:pt x="1435" y="720"/>
                  </a:lnTo>
                  <a:lnTo>
                    <a:pt x="1597" y="743"/>
                  </a:lnTo>
                  <a:lnTo>
                    <a:pt x="1317" y="1043"/>
                  </a:lnTo>
                  <a:lnTo>
                    <a:pt x="1562" y="1312"/>
                  </a:lnTo>
                  <a:lnTo>
                    <a:pt x="1439" y="1454"/>
                  </a:lnTo>
                  <a:lnTo>
                    <a:pt x="1459" y="1758"/>
                  </a:lnTo>
                  <a:lnTo>
                    <a:pt x="2027" y="1766"/>
                  </a:lnTo>
                  <a:lnTo>
                    <a:pt x="2023" y="1837"/>
                  </a:lnTo>
                  <a:lnTo>
                    <a:pt x="1207" y="2058"/>
                  </a:lnTo>
                  <a:lnTo>
                    <a:pt x="615" y="2038"/>
                  </a:lnTo>
                  <a:lnTo>
                    <a:pt x="627" y="1852"/>
                  </a:lnTo>
                  <a:lnTo>
                    <a:pt x="517" y="1813"/>
                  </a:lnTo>
                  <a:lnTo>
                    <a:pt x="513" y="1770"/>
                  </a:lnTo>
                  <a:lnTo>
                    <a:pt x="698" y="1730"/>
                  </a:lnTo>
                  <a:lnTo>
                    <a:pt x="864" y="1224"/>
                  </a:lnTo>
                  <a:lnTo>
                    <a:pt x="690" y="1079"/>
                  </a:lnTo>
                  <a:lnTo>
                    <a:pt x="205" y="1348"/>
                  </a:lnTo>
                  <a:lnTo>
                    <a:pt x="75" y="1340"/>
                  </a:lnTo>
                  <a:lnTo>
                    <a:pt x="4" y="1224"/>
                  </a:lnTo>
                  <a:lnTo>
                    <a:pt x="0" y="1142"/>
                  </a:lnTo>
                  <a:lnTo>
                    <a:pt x="71" y="806"/>
                  </a:lnTo>
                  <a:lnTo>
                    <a:pt x="150" y="573"/>
                  </a:lnTo>
                  <a:lnTo>
                    <a:pt x="36" y="455"/>
                  </a:lnTo>
                  <a:lnTo>
                    <a:pt x="118" y="359"/>
                  </a:lnTo>
                  <a:lnTo>
                    <a:pt x="217" y="463"/>
                  </a:lnTo>
                  <a:lnTo>
                    <a:pt x="378" y="245"/>
                  </a:lnTo>
                  <a:lnTo>
                    <a:pt x="536" y="84"/>
                  </a:lnTo>
                  <a:lnTo>
                    <a:pt x="658" y="28"/>
                  </a:lnTo>
                  <a:lnTo>
                    <a:pt x="65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14" name="Freeform 470"/>
            <p:cNvSpPr>
              <a:spLocks/>
            </p:cNvSpPr>
            <p:nvPr/>
          </p:nvSpPr>
          <p:spPr bwMode="auto">
            <a:xfrm flipH="1">
              <a:off x="1754" y="2406"/>
              <a:ext cx="237" cy="62"/>
            </a:xfrm>
            <a:custGeom>
              <a:avLst/>
              <a:gdLst/>
              <a:ahLst/>
              <a:cxnLst>
                <a:cxn ang="0">
                  <a:pos x="995" y="69"/>
                </a:cxn>
                <a:cxn ang="0">
                  <a:pos x="999" y="258"/>
                </a:cxn>
                <a:cxn ang="0">
                  <a:pos x="446" y="287"/>
                </a:cxn>
                <a:cxn ang="0">
                  <a:pos x="307" y="307"/>
                </a:cxn>
                <a:cxn ang="0">
                  <a:pos x="0" y="285"/>
                </a:cxn>
                <a:cxn ang="0">
                  <a:pos x="292" y="250"/>
                </a:cxn>
                <a:cxn ang="0">
                  <a:pos x="280" y="182"/>
                </a:cxn>
                <a:cxn ang="0">
                  <a:pos x="87" y="76"/>
                </a:cxn>
                <a:cxn ang="0">
                  <a:pos x="443" y="53"/>
                </a:cxn>
                <a:cxn ang="0">
                  <a:pos x="447" y="0"/>
                </a:cxn>
                <a:cxn ang="0">
                  <a:pos x="1083" y="0"/>
                </a:cxn>
                <a:cxn ang="0">
                  <a:pos x="1078" y="65"/>
                </a:cxn>
                <a:cxn ang="0">
                  <a:pos x="995" y="69"/>
                </a:cxn>
                <a:cxn ang="0">
                  <a:pos x="995" y="69"/>
                </a:cxn>
              </a:cxnLst>
              <a:rect l="0" t="0" r="r" b="b"/>
              <a:pathLst>
                <a:path w="1083" h="307">
                  <a:moveTo>
                    <a:pt x="995" y="69"/>
                  </a:moveTo>
                  <a:lnTo>
                    <a:pt x="999" y="258"/>
                  </a:lnTo>
                  <a:lnTo>
                    <a:pt x="446" y="287"/>
                  </a:lnTo>
                  <a:lnTo>
                    <a:pt x="307" y="307"/>
                  </a:lnTo>
                  <a:lnTo>
                    <a:pt x="0" y="285"/>
                  </a:lnTo>
                  <a:lnTo>
                    <a:pt x="292" y="250"/>
                  </a:lnTo>
                  <a:lnTo>
                    <a:pt x="280" y="182"/>
                  </a:lnTo>
                  <a:lnTo>
                    <a:pt x="87" y="76"/>
                  </a:lnTo>
                  <a:lnTo>
                    <a:pt x="443" y="53"/>
                  </a:lnTo>
                  <a:lnTo>
                    <a:pt x="447" y="0"/>
                  </a:lnTo>
                  <a:lnTo>
                    <a:pt x="1083" y="0"/>
                  </a:lnTo>
                  <a:lnTo>
                    <a:pt x="1078" y="65"/>
                  </a:lnTo>
                  <a:lnTo>
                    <a:pt x="995" y="69"/>
                  </a:lnTo>
                  <a:lnTo>
                    <a:pt x="995" y="6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15" name="Freeform 471"/>
            <p:cNvSpPr>
              <a:spLocks/>
            </p:cNvSpPr>
            <p:nvPr/>
          </p:nvSpPr>
          <p:spPr bwMode="auto">
            <a:xfrm flipH="1">
              <a:off x="1755" y="2410"/>
              <a:ext cx="138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4" y="15"/>
                </a:cxn>
                <a:cxn ang="0">
                  <a:pos x="634" y="61"/>
                </a:cxn>
                <a:cxn ang="0">
                  <a:pos x="557" y="76"/>
                </a:cxn>
                <a:cxn ang="0">
                  <a:pos x="557" y="217"/>
                </a:cxn>
                <a:cxn ang="0">
                  <a:pos x="541" y="95"/>
                </a:cxn>
                <a:cxn ang="0">
                  <a:pos x="437" y="95"/>
                </a:cxn>
                <a:cxn ang="0">
                  <a:pos x="437" y="149"/>
                </a:cxn>
                <a:cxn ang="0">
                  <a:pos x="361" y="149"/>
                </a:cxn>
                <a:cxn ang="0">
                  <a:pos x="359" y="95"/>
                </a:cxn>
                <a:cxn ang="0">
                  <a:pos x="327" y="93"/>
                </a:cxn>
                <a:cxn ang="0">
                  <a:pos x="327" y="146"/>
                </a:cxn>
                <a:cxn ang="0">
                  <a:pos x="234" y="144"/>
                </a:cxn>
                <a:cxn ang="0">
                  <a:pos x="229" y="83"/>
                </a:cxn>
                <a:cxn ang="0">
                  <a:pos x="120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4" h="217">
                  <a:moveTo>
                    <a:pt x="0" y="0"/>
                  </a:moveTo>
                  <a:lnTo>
                    <a:pt x="634" y="15"/>
                  </a:lnTo>
                  <a:lnTo>
                    <a:pt x="634" y="61"/>
                  </a:lnTo>
                  <a:lnTo>
                    <a:pt x="557" y="76"/>
                  </a:lnTo>
                  <a:lnTo>
                    <a:pt x="557" y="217"/>
                  </a:lnTo>
                  <a:lnTo>
                    <a:pt x="541" y="95"/>
                  </a:lnTo>
                  <a:lnTo>
                    <a:pt x="437" y="95"/>
                  </a:lnTo>
                  <a:lnTo>
                    <a:pt x="437" y="149"/>
                  </a:lnTo>
                  <a:lnTo>
                    <a:pt x="361" y="149"/>
                  </a:lnTo>
                  <a:lnTo>
                    <a:pt x="359" y="95"/>
                  </a:lnTo>
                  <a:lnTo>
                    <a:pt x="327" y="93"/>
                  </a:lnTo>
                  <a:lnTo>
                    <a:pt x="327" y="146"/>
                  </a:lnTo>
                  <a:lnTo>
                    <a:pt x="234" y="144"/>
                  </a:lnTo>
                  <a:lnTo>
                    <a:pt x="229" y="83"/>
                  </a:lnTo>
                  <a:lnTo>
                    <a:pt x="12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16" name="Freeform 472"/>
            <p:cNvSpPr>
              <a:spLocks/>
            </p:cNvSpPr>
            <p:nvPr/>
          </p:nvSpPr>
          <p:spPr bwMode="auto">
            <a:xfrm flipH="1">
              <a:off x="1728" y="2423"/>
              <a:ext cx="173" cy="43"/>
            </a:xfrm>
            <a:custGeom>
              <a:avLst/>
              <a:gdLst/>
              <a:ahLst/>
              <a:cxnLst>
                <a:cxn ang="0">
                  <a:pos x="146" y="59"/>
                </a:cxn>
                <a:cxn ang="0">
                  <a:pos x="204" y="61"/>
                </a:cxn>
                <a:cxn ang="0">
                  <a:pos x="202" y="178"/>
                </a:cxn>
                <a:cxn ang="0">
                  <a:pos x="607" y="165"/>
                </a:cxn>
                <a:cxn ang="0">
                  <a:pos x="780" y="190"/>
                </a:cxn>
                <a:cxn ang="0">
                  <a:pos x="153" y="200"/>
                </a:cxn>
                <a:cxn ang="0">
                  <a:pos x="4" y="19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72" y="83"/>
                </a:cxn>
                <a:cxn ang="0">
                  <a:pos x="78" y="165"/>
                </a:cxn>
                <a:cxn ang="0">
                  <a:pos x="139" y="175"/>
                </a:cxn>
                <a:cxn ang="0">
                  <a:pos x="146" y="59"/>
                </a:cxn>
                <a:cxn ang="0">
                  <a:pos x="146" y="59"/>
                </a:cxn>
              </a:cxnLst>
              <a:rect l="0" t="0" r="r" b="b"/>
              <a:pathLst>
                <a:path w="780" h="200">
                  <a:moveTo>
                    <a:pt x="146" y="59"/>
                  </a:moveTo>
                  <a:lnTo>
                    <a:pt x="204" y="61"/>
                  </a:lnTo>
                  <a:lnTo>
                    <a:pt x="202" y="178"/>
                  </a:lnTo>
                  <a:lnTo>
                    <a:pt x="607" y="165"/>
                  </a:lnTo>
                  <a:lnTo>
                    <a:pt x="780" y="190"/>
                  </a:lnTo>
                  <a:lnTo>
                    <a:pt x="153" y="200"/>
                  </a:lnTo>
                  <a:lnTo>
                    <a:pt x="4" y="193"/>
                  </a:lnTo>
                  <a:lnTo>
                    <a:pt x="0" y="88"/>
                  </a:lnTo>
                  <a:lnTo>
                    <a:pt x="0" y="0"/>
                  </a:lnTo>
                  <a:lnTo>
                    <a:pt x="72" y="83"/>
                  </a:lnTo>
                  <a:lnTo>
                    <a:pt x="78" y="165"/>
                  </a:lnTo>
                  <a:lnTo>
                    <a:pt x="139" y="175"/>
                  </a:lnTo>
                  <a:lnTo>
                    <a:pt x="146" y="59"/>
                  </a:lnTo>
                  <a:lnTo>
                    <a:pt x="146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17" name="Freeform 473"/>
            <p:cNvSpPr>
              <a:spLocks/>
            </p:cNvSpPr>
            <p:nvPr/>
          </p:nvSpPr>
          <p:spPr bwMode="auto">
            <a:xfrm flipH="1">
              <a:off x="1767" y="2384"/>
              <a:ext cx="102" cy="1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57" y="83"/>
                </a:cxn>
                <a:cxn ang="0">
                  <a:pos x="400" y="8"/>
                </a:cxn>
                <a:cxn ang="0">
                  <a:pos x="359" y="0"/>
                </a:cxn>
                <a:cxn ang="0">
                  <a:pos x="329" y="23"/>
                </a:cxn>
                <a:cxn ang="0">
                  <a:pos x="325" y="53"/>
                </a:cxn>
                <a:cxn ang="0">
                  <a:pos x="257" y="61"/>
                </a:cxn>
                <a:cxn ang="0">
                  <a:pos x="257" y="34"/>
                </a:cxn>
                <a:cxn ang="0">
                  <a:pos x="222" y="34"/>
                </a:cxn>
                <a:cxn ang="0">
                  <a:pos x="215" y="61"/>
                </a:cxn>
                <a:cxn ang="0">
                  <a:pos x="132" y="27"/>
                </a:cxn>
                <a:cxn ang="0">
                  <a:pos x="68" y="23"/>
                </a:cxn>
                <a:cxn ang="0">
                  <a:pos x="63" y="61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457" h="88">
                  <a:moveTo>
                    <a:pt x="0" y="88"/>
                  </a:moveTo>
                  <a:lnTo>
                    <a:pt x="457" y="83"/>
                  </a:lnTo>
                  <a:lnTo>
                    <a:pt x="400" y="8"/>
                  </a:lnTo>
                  <a:lnTo>
                    <a:pt x="359" y="0"/>
                  </a:lnTo>
                  <a:lnTo>
                    <a:pt x="329" y="23"/>
                  </a:lnTo>
                  <a:lnTo>
                    <a:pt x="325" y="53"/>
                  </a:lnTo>
                  <a:lnTo>
                    <a:pt x="257" y="61"/>
                  </a:lnTo>
                  <a:lnTo>
                    <a:pt x="257" y="34"/>
                  </a:lnTo>
                  <a:lnTo>
                    <a:pt x="222" y="34"/>
                  </a:lnTo>
                  <a:lnTo>
                    <a:pt x="215" y="61"/>
                  </a:lnTo>
                  <a:lnTo>
                    <a:pt x="132" y="27"/>
                  </a:lnTo>
                  <a:lnTo>
                    <a:pt x="68" y="23"/>
                  </a:lnTo>
                  <a:lnTo>
                    <a:pt x="63" y="61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474"/>
            <p:cNvGrpSpPr>
              <a:grpSpLocks/>
            </p:cNvGrpSpPr>
            <p:nvPr/>
          </p:nvGrpSpPr>
          <p:grpSpPr bwMode="auto">
            <a:xfrm>
              <a:off x="1839" y="1998"/>
              <a:ext cx="465" cy="470"/>
              <a:chOff x="1839" y="1998"/>
              <a:chExt cx="465" cy="470"/>
            </a:xfrm>
          </p:grpSpPr>
          <p:sp>
            <p:nvSpPr>
              <p:cNvPr id="6619" name="Rectangle 475"/>
              <p:cNvSpPr>
                <a:spLocks noChangeArrowheads="1"/>
              </p:cNvSpPr>
              <p:nvPr/>
            </p:nvSpPr>
            <p:spPr bwMode="auto">
              <a:xfrm>
                <a:off x="2195" y="2172"/>
                <a:ext cx="0" cy="2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20" name="Freeform 476"/>
              <p:cNvSpPr>
                <a:spLocks/>
              </p:cNvSpPr>
              <p:nvPr/>
            </p:nvSpPr>
            <p:spPr bwMode="auto">
              <a:xfrm flipH="1">
                <a:off x="2170" y="2116"/>
                <a:ext cx="18" cy="35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0" y="88"/>
                  </a:cxn>
                  <a:cxn ang="0">
                    <a:pos x="76" y="164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64">
                    <a:moveTo>
                      <a:pt x="76" y="0"/>
                    </a:moveTo>
                    <a:lnTo>
                      <a:pt x="0" y="88"/>
                    </a:lnTo>
                    <a:lnTo>
                      <a:pt x="76" y="164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1" name="Freeform 477"/>
              <p:cNvSpPr>
                <a:spLocks/>
              </p:cNvSpPr>
              <p:nvPr/>
            </p:nvSpPr>
            <p:spPr bwMode="auto">
              <a:xfrm flipH="1">
                <a:off x="1839" y="2212"/>
                <a:ext cx="130" cy="37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0" y="75"/>
                  </a:cxn>
                  <a:cxn ang="0">
                    <a:pos x="245" y="0"/>
                  </a:cxn>
                  <a:cxn ang="0">
                    <a:pos x="287" y="83"/>
                  </a:cxn>
                  <a:cxn ang="0">
                    <a:pos x="586" y="124"/>
                  </a:cxn>
                  <a:cxn ang="0">
                    <a:pos x="579" y="174"/>
                  </a:cxn>
                  <a:cxn ang="0">
                    <a:pos x="163" y="151"/>
                  </a:cxn>
                  <a:cxn ang="0">
                    <a:pos x="155" y="113"/>
                  </a:cxn>
                  <a:cxn ang="0">
                    <a:pos x="23" y="94"/>
                  </a:cxn>
                  <a:cxn ang="0">
                    <a:pos x="23" y="94"/>
                  </a:cxn>
                </a:cxnLst>
                <a:rect l="0" t="0" r="r" b="b"/>
                <a:pathLst>
                  <a:path w="586" h="174">
                    <a:moveTo>
                      <a:pt x="23" y="94"/>
                    </a:moveTo>
                    <a:lnTo>
                      <a:pt x="0" y="75"/>
                    </a:lnTo>
                    <a:lnTo>
                      <a:pt x="245" y="0"/>
                    </a:lnTo>
                    <a:lnTo>
                      <a:pt x="287" y="83"/>
                    </a:lnTo>
                    <a:lnTo>
                      <a:pt x="586" y="124"/>
                    </a:lnTo>
                    <a:lnTo>
                      <a:pt x="579" y="174"/>
                    </a:lnTo>
                    <a:lnTo>
                      <a:pt x="163" y="151"/>
                    </a:lnTo>
                    <a:lnTo>
                      <a:pt x="155" y="113"/>
                    </a:lnTo>
                    <a:lnTo>
                      <a:pt x="23" y="94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2" name="Freeform 478"/>
              <p:cNvSpPr>
                <a:spLocks/>
              </p:cNvSpPr>
              <p:nvPr/>
            </p:nvSpPr>
            <p:spPr bwMode="auto">
              <a:xfrm flipH="1">
                <a:off x="1892" y="2397"/>
                <a:ext cx="151" cy="69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363" y="221"/>
                  </a:cxn>
                  <a:cxn ang="0">
                    <a:pos x="398" y="267"/>
                  </a:cxn>
                  <a:cxn ang="0">
                    <a:pos x="197" y="312"/>
                  </a:cxn>
                  <a:cxn ang="0">
                    <a:pos x="159" y="214"/>
                  </a:cxn>
                  <a:cxn ang="0">
                    <a:pos x="140" y="331"/>
                  </a:cxn>
                  <a:cxn ang="0">
                    <a:pos x="668" y="312"/>
                  </a:cxn>
                  <a:cxn ang="0">
                    <a:pos x="687" y="61"/>
                  </a:cxn>
                  <a:cxn ang="0">
                    <a:pos x="492" y="16"/>
                  </a:cxn>
                  <a:cxn ang="0">
                    <a:pos x="277" y="0"/>
                  </a:cxn>
                  <a:cxn ang="0">
                    <a:pos x="51" y="19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r" b="b"/>
                <a:pathLst>
                  <a:path w="687" h="331">
                    <a:moveTo>
                      <a:pt x="0" y="112"/>
                    </a:moveTo>
                    <a:lnTo>
                      <a:pt x="363" y="221"/>
                    </a:lnTo>
                    <a:lnTo>
                      <a:pt x="398" y="267"/>
                    </a:lnTo>
                    <a:lnTo>
                      <a:pt x="197" y="312"/>
                    </a:lnTo>
                    <a:lnTo>
                      <a:pt x="159" y="214"/>
                    </a:lnTo>
                    <a:lnTo>
                      <a:pt x="140" y="331"/>
                    </a:lnTo>
                    <a:lnTo>
                      <a:pt x="668" y="312"/>
                    </a:lnTo>
                    <a:lnTo>
                      <a:pt x="687" y="61"/>
                    </a:lnTo>
                    <a:lnTo>
                      <a:pt x="492" y="16"/>
                    </a:lnTo>
                    <a:lnTo>
                      <a:pt x="277" y="0"/>
                    </a:lnTo>
                    <a:lnTo>
                      <a:pt x="51" y="19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3" name="Freeform 479"/>
              <p:cNvSpPr>
                <a:spLocks/>
              </p:cNvSpPr>
              <p:nvPr/>
            </p:nvSpPr>
            <p:spPr bwMode="auto">
              <a:xfrm flipH="1">
                <a:off x="1917" y="2332"/>
                <a:ext cx="66" cy="67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2" y="117"/>
                  </a:cxn>
                  <a:cxn ang="0">
                    <a:pos x="110" y="183"/>
                  </a:cxn>
                  <a:cxn ang="0">
                    <a:pos x="102" y="227"/>
                  </a:cxn>
                  <a:cxn ang="0">
                    <a:pos x="0" y="296"/>
                  </a:cxn>
                  <a:cxn ang="0">
                    <a:pos x="129" y="296"/>
                  </a:cxn>
                  <a:cxn ang="0">
                    <a:pos x="299" y="323"/>
                  </a:cxn>
                  <a:cxn ang="0">
                    <a:pos x="167" y="106"/>
                  </a:cxn>
                  <a:cxn ang="0">
                    <a:pos x="57" y="0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299" h="323">
                    <a:moveTo>
                      <a:pt x="0" y="183"/>
                    </a:moveTo>
                    <a:lnTo>
                      <a:pt x="72" y="117"/>
                    </a:lnTo>
                    <a:lnTo>
                      <a:pt x="110" y="183"/>
                    </a:lnTo>
                    <a:lnTo>
                      <a:pt x="102" y="227"/>
                    </a:lnTo>
                    <a:lnTo>
                      <a:pt x="0" y="296"/>
                    </a:lnTo>
                    <a:lnTo>
                      <a:pt x="129" y="296"/>
                    </a:lnTo>
                    <a:lnTo>
                      <a:pt x="299" y="323"/>
                    </a:lnTo>
                    <a:lnTo>
                      <a:pt x="167" y="106"/>
                    </a:lnTo>
                    <a:lnTo>
                      <a:pt x="57" y="0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4" name="Freeform 480"/>
              <p:cNvSpPr>
                <a:spLocks/>
              </p:cNvSpPr>
              <p:nvPr/>
            </p:nvSpPr>
            <p:spPr bwMode="auto">
              <a:xfrm flipH="1">
                <a:off x="1857" y="2229"/>
                <a:ext cx="143" cy="10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644" y="414"/>
                  </a:cxn>
                  <a:cxn ang="0">
                    <a:pos x="590" y="493"/>
                  </a:cxn>
                  <a:cxn ang="0">
                    <a:pos x="0" y="175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644" h="493">
                    <a:moveTo>
                      <a:pt x="30" y="0"/>
                    </a:moveTo>
                    <a:lnTo>
                      <a:pt x="644" y="414"/>
                    </a:lnTo>
                    <a:lnTo>
                      <a:pt x="590" y="493"/>
                    </a:lnTo>
                    <a:lnTo>
                      <a:pt x="0" y="1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5" name="Freeform 481"/>
              <p:cNvSpPr>
                <a:spLocks/>
              </p:cNvSpPr>
              <p:nvPr/>
            </p:nvSpPr>
            <p:spPr bwMode="auto">
              <a:xfrm flipH="1">
                <a:off x="2058" y="2068"/>
                <a:ext cx="15" cy="109"/>
              </a:xfrm>
              <a:custGeom>
                <a:avLst/>
                <a:gdLst/>
                <a:ahLst/>
                <a:cxnLst>
                  <a:cxn ang="0">
                    <a:pos x="38" y="113"/>
                  </a:cxn>
                  <a:cxn ang="0">
                    <a:pos x="34" y="277"/>
                  </a:cxn>
                  <a:cxn ang="0">
                    <a:pos x="0" y="530"/>
                  </a:cxn>
                  <a:cxn ang="0">
                    <a:pos x="64" y="307"/>
                  </a:cxn>
                  <a:cxn ang="0">
                    <a:pos x="68" y="0"/>
                  </a:cxn>
                  <a:cxn ang="0">
                    <a:pos x="38" y="113"/>
                  </a:cxn>
                  <a:cxn ang="0">
                    <a:pos x="38" y="113"/>
                  </a:cxn>
                </a:cxnLst>
                <a:rect l="0" t="0" r="r" b="b"/>
                <a:pathLst>
                  <a:path w="68" h="530">
                    <a:moveTo>
                      <a:pt x="38" y="113"/>
                    </a:moveTo>
                    <a:lnTo>
                      <a:pt x="34" y="277"/>
                    </a:lnTo>
                    <a:lnTo>
                      <a:pt x="0" y="530"/>
                    </a:lnTo>
                    <a:lnTo>
                      <a:pt x="64" y="307"/>
                    </a:lnTo>
                    <a:lnTo>
                      <a:pt x="68" y="0"/>
                    </a:lnTo>
                    <a:lnTo>
                      <a:pt x="38" y="113"/>
                    </a:lnTo>
                    <a:lnTo>
                      <a:pt x="38" y="113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6" name="Freeform 482"/>
              <p:cNvSpPr>
                <a:spLocks/>
              </p:cNvSpPr>
              <p:nvPr/>
            </p:nvSpPr>
            <p:spPr bwMode="auto">
              <a:xfrm flipH="1">
                <a:off x="2026" y="2044"/>
                <a:ext cx="162" cy="258"/>
              </a:xfrm>
              <a:custGeom>
                <a:avLst/>
                <a:gdLst/>
                <a:ahLst/>
                <a:cxnLst>
                  <a:cxn ang="0">
                    <a:pos x="733" y="72"/>
                  </a:cxn>
                  <a:cxn ang="0">
                    <a:pos x="707" y="0"/>
                  </a:cxn>
                  <a:cxn ang="0">
                    <a:pos x="598" y="12"/>
                  </a:cxn>
                  <a:cxn ang="0">
                    <a:pos x="503" y="80"/>
                  </a:cxn>
                  <a:cxn ang="0">
                    <a:pos x="265" y="341"/>
                  </a:cxn>
                  <a:cxn ang="0">
                    <a:pos x="178" y="492"/>
                  </a:cxn>
                  <a:cxn ang="0">
                    <a:pos x="72" y="728"/>
                  </a:cxn>
                  <a:cxn ang="0">
                    <a:pos x="33" y="853"/>
                  </a:cxn>
                  <a:cxn ang="0">
                    <a:pos x="8" y="1019"/>
                  </a:cxn>
                  <a:cxn ang="0">
                    <a:pos x="0" y="1118"/>
                  </a:cxn>
                  <a:cxn ang="0">
                    <a:pos x="19" y="1221"/>
                  </a:cxn>
                  <a:cxn ang="0">
                    <a:pos x="46" y="1243"/>
                  </a:cxn>
                  <a:cxn ang="0">
                    <a:pos x="106" y="1251"/>
                  </a:cxn>
                  <a:cxn ang="0">
                    <a:pos x="288" y="1088"/>
                  </a:cxn>
                  <a:cxn ang="0">
                    <a:pos x="162" y="1126"/>
                  </a:cxn>
                  <a:cxn ang="0">
                    <a:pos x="102" y="952"/>
                  </a:cxn>
                  <a:cxn ang="0">
                    <a:pos x="148" y="697"/>
                  </a:cxn>
                  <a:cxn ang="0">
                    <a:pos x="302" y="462"/>
                  </a:cxn>
                  <a:cxn ang="0">
                    <a:pos x="477" y="357"/>
                  </a:cxn>
                  <a:cxn ang="0">
                    <a:pos x="617" y="357"/>
                  </a:cxn>
                  <a:cxn ang="0">
                    <a:pos x="677" y="447"/>
                  </a:cxn>
                  <a:cxn ang="0">
                    <a:pos x="726" y="242"/>
                  </a:cxn>
                  <a:cxn ang="0">
                    <a:pos x="733" y="72"/>
                  </a:cxn>
                  <a:cxn ang="0">
                    <a:pos x="733" y="72"/>
                  </a:cxn>
                </a:cxnLst>
                <a:rect l="0" t="0" r="r" b="b"/>
                <a:pathLst>
                  <a:path w="733" h="1251">
                    <a:moveTo>
                      <a:pt x="733" y="72"/>
                    </a:moveTo>
                    <a:lnTo>
                      <a:pt x="707" y="0"/>
                    </a:lnTo>
                    <a:lnTo>
                      <a:pt x="598" y="12"/>
                    </a:lnTo>
                    <a:lnTo>
                      <a:pt x="503" y="80"/>
                    </a:lnTo>
                    <a:lnTo>
                      <a:pt x="265" y="341"/>
                    </a:lnTo>
                    <a:lnTo>
                      <a:pt x="178" y="492"/>
                    </a:lnTo>
                    <a:lnTo>
                      <a:pt x="72" y="728"/>
                    </a:lnTo>
                    <a:lnTo>
                      <a:pt x="33" y="853"/>
                    </a:lnTo>
                    <a:lnTo>
                      <a:pt x="8" y="1019"/>
                    </a:lnTo>
                    <a:lnTo>
                      <a:pt x="0" y="1118"/>
                    </a:lnTo>
                    <a:lnTo>
                      <a:pt x="19" y="1221"/>
                    </a:lnTo>
                    <a:lnTo>
                      <a:pt x="46" y="1243"/>
                    </a:lnTo>
                    <a:lnTo>
                      <a:pt x="106" y="1251"/>
                    </a:lnTo>
                    <a:lnTo>
                      <a:pt x="288" y="1088"/>
                    </a:lnTo>
                    <a:lnTo>
                      <a:pt x="162" y="1126"/>
                    </a:lnTo>
                    <a:lnTo>
                      <a:pt x="102" y="952"/>
                    </a:lnTo>
                    <a:lnTo>
                      <a:pt x="148" y="697"/>
                    </a:lnTo>
                    <a:lnTo>
                      <a:pt x="302" y="462"/>
                    </a:lnTo>
                    <a:lnTo>
                      <a:pt x="477" y="357"/>
                    </a:lnTo>
                    <a:lnTo>
                      <a:pt x="617" y="357"/>
                    </a:lnTo>
                    <a:lnTo>
                      <a:pt x="677" y="447"/>
                    </a:lnTo>
                    <a:lnTo>
                      <a:pt x="726" y="242"/>
                    </a:lnTo>
                    <a:lnTo>
                      <a:pt x="733" y="72"/>
                    </a:lnTo>
                    <a:lnTo>
                      <a:pt x="733" y="72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7" name="Freeform 483"/>
              <p:cNvSpPr>
                <a:spLocks/>
              </p:cNvSpPr>
              <p:nvPr/>
            </p:nvSpPr>
            <p:spPr bwMode="auto">
              <a:xfrm flipH="1">
                <a:off x="2023" y="2044"/>
                <a:ext cx="116" cy="89"/>
              </a:xfrm>
              <a:custGeom>
                <a:avLst/>
                <a:gdLst/>
                <a:ahLst/>
                <a:cxnLst>
                  <a:cxn ang="0">
                    <a:pos x="0" y="417"/>
                  </a:cxn>
                  <a:cxn ang="0">
                    <a:pos x="219" y="217"/>
                  </a:cxn>
                  <a:cxn ang="0">
                    <a:pos x="420" y="126"/>
                  </a:cxn>
                  <a:cxn ang="0">
                    <a:pos x="480" y="126"/>
                  </a:cxn>
                  <a:cxn ang="0">
                    <a:pos x="495" y="163"/>
                  </a:cxn>
                  <a:cxn ang="0">
                    <a:pos x="442" y="152"/>
                  </a:cxn>
                  <a:cxn ang="0">
                    <a:pos x="340" y="193"/>
                  </a:cxn>
                  <a:cxn ang="0">
                    <a:pos x="223" y="285"/>
                  </a:cxn>
                  <a:cxn ang="0">
                    <a:pos x="385" y="247"/>
                  </a:cxn>
                  <a:cxn ang="0">
                    <a:pos x="473" y="269"/>
                  </a:cxn>
                  <a:cxn ang="0">
                    <a:pos x="480" y="307"/>
                  </a:cxn>
                  <a:cxn ang="0">
                    <a:pos x="401" y="288"/>
                  </a:cxn>
                  <a:cxn ang="0">
                    <a:pos x="291" y="319"/>
                  </a:cxn>
                  <a:cxn ang="0">
                    <a:pos x="412" y="341"/>
                  </a:cxn>
                  <a:cxn ang="0">
                    <a:pos x="450" y="428"/>
                  </a:cxn>
                  <a:cxn ang="0">
                    <a:pos x="499" y="326"/>
                  </a:cxn>
                  <a:cxn ang="0">
                    <a:pos x="522" y="110"/>
                  </a:cxn>
                  <a:cxn ang="0">
                    <a:pos x="488" y="0"/>
                  </a:cxn>
                  <a:cxn ang="0">
                    <a:pos x="374" y="23"/>
                  </a:cxn>
                  <a:cxn ang="0">
                    <a:pos x="283" y="77"/>
                  </a:cxn>
                  <a:cxn ang="0">
                    <a:pos x="64" y="315"/>
                  </a:cxn>
                  <a:cxn ang="0">
                    <a:pos x="0" y="417"/>
                  </a:cxn>
                  <a:cxn ang="0">
                    <a:pos x="0" y="417"/>
                  </a:cxn>
                </a:cxnLst>
                <a:rect l="0" t="0" r="r" b="b"/>
                <a:pathLst>
                  <a:path w="522" h="428">
                    <a:moveTo>
                      <a:pt x="0" y="417"/>
                    </a:moveTo>
                    <a:lnTo>
                      <a:pt x="219" y="217"/>
                    </a:lnTo>
                    <a:lnTo>
                      <a:pt x="420" y="126"/>
                    </a:lnTo>
                    <a:lnTo>
                      <a:pt x="480" y="126"/>
                    </a:lnTo>
                    <a:lnTo>
                      <a:pt x="495" y="163"/>
                    </a:lnTo>
                    <a:lnTo>
                      <a:pt x="442" y="152"/>
                    </a:lnTo>
                    <a:lnTo>
                      <a:pt x="340" y="193"/>
                    </a:lnTo>
                    <a:lnTo>
                      <a:pt x="223" y="285"/>
                    </a:lnTo>
                    <a:lnTo>
                      <a:pt x="385" y="247"/>
                    </a:lnTo>
                    <a:lnTo>
                      <a:pt x="473" y="269"/>
                    </a:lnTo>
                    <a:lnTo>
                      <a:pt x="480" y="307"/>
                    </a:lnTo>
                    <a:lnTo>
                      <a:pt x="401" y="288"/>
                    </a:lnTo>
                    <a:lnTo>
                      <a:pt x="291" y="319"/>
                    </a:lnTo>
                    <a:lnTo>
                      <a:pt x="412" y="341"/>
                    </a:lnTo>
                    <a:lnTo>
                      <a:pt x="450" y="428"/>
                    </a:lnTo>
                    <a:lnTo>
                      <a:pt x="499" y="326"/>
                    </a:lnTo>
                    <a:lnTo>
                      <a:pt x="522" y="110"/>
                    </a:lnTo>
                    <a:lnTo>
                      <a:pt x="488" y="0"/>
                    </a:lnTo>
                    <a:lnTo>
                      <a:pt x="374" y="23"/>
                    </a:lnTo>
                    <a:lnTo>
                      <a:pt x="283" y="77"/>
                    </a:lnTo>
                    <a:lnTo>
                      <a:pt x="64" y="315"/>
                    </a:lnTo>
                    <a:lnTo>
                      <a:pt x="0" y="41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898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8" name="Freeform 484"/>
              <p:cNvSpPr>
                <a:spLocks/>
              </p:cNvSpPr>
              <p:nvPr/>
            </p:nvSpPr>
            <p:spPr bwMode="auto">
              <a:xfrm flipH="1">
                <a:off x="2001" y="2044"/>
                <a:ext cx="20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67"/>
                  </a:cxn>
                  <a:cxn ang="0">
                    <a:pos x="91" y="1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1" h="167">
                    <a:moveTo>
                      <a:pt x="0" y="0"/>
                    </a:moveTo>
                    <a:lnTo>
                      <a:pt x="22" y="167"/>
                    </a:lnTo>
                    <a:lnTo>
                      <a:pt x="91" y="1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9" name="Freeform 485"/>
              <p:cNvSpPr>
                <a:spLocks/>
              </p:cNvSpPr>
              <p:nvPr/>
            </p:nvSpPr>
            <p:spPr bwMode="auto">
              <a:xfrm flipH="1">
                <a:off x="1998" y="2091"/>
                <a:ext cx="160" cy="223"/>
              </a:xfrm>
              <a:custGeom>
                <a:avLst/>
                <a:gdLst/>
                <a:ahLst/>
                <a:cxnLst>
                  <a:cxn ang="0">
                    <a:pos x="620" y="0"/>
                  </a:cxn>
                  <a:cxn ang="0">
                    <a:pos x="557" y="288"/>
                  </a:cxn>
                  <a:cxn ang="0">
                    <a:pos x="398" y="662"/>
                  </a:cxn>
                  <a:cxn ang="0">
                    <a:pos x="310" y="716"/>
                  </a:cxn>
                  <a:cxn ang="0">
                    <a:pos x="145" y="939"/>
                  </a:cxn>
                  <a:cxn ang="0">
                    <a:pos x="0" y="1079"/>
                  </a:cxn>
                  <a:cxn ang="0">
                    <a:pos x="208" y="1037"/>
                  </a:cxn>
                  <a:cxn ang="0">
                    <a:pos x="450" y="909"/>
                  </a:cxn>
                  <a:cxn ang="0">
                    <a:pos x="595" y="788"/>
                  </a:cxn>
                  <a:cxn ang="0">
                    <a:pos x="663" y="590"/>
                  </a:cxn>
                  <a:cxn ang="0">
                    <a:pos x="644" y="435"/>
                  </a:cxn>
                  <a:cxn ang="0">
                    <a:pos x="712" y="313"/>
                  </a:cxn>
                  <a:cxn ang="0">
                    <a:pos x="723" y="19"/>
                  </a:cxn>
                  <a:cxn ang="0">
                    <a:pos x="666" y="170"/>
                  </a:cxn>
                  <a:cxn ang="0">
                    <a:pos x="620" y="0"/>
                  </a:cxn>
                  <a:cxn ang="0">
                    <a:pos x="620" y="0"/>
                  </a:cxn>
                </a:cxnLst>
                <a:rect l="0" t="0" r="r" b="b"/>
                <a:pathLst>
                  <a:path w="723" h="1079">
                    <a:moveTo>
                      <a:pt x="620" y="0"/>
                    </a:moveTo>
                    <a:lnTo>
                      <a:pt x="557" y="288"/>
                    </a:lnTo>
                    <a:lnTo>
                      <a:pt x="398" y="662"/>
                    </a:lnTo>
                    <a:lnTo>
                      <a:pt x="310" y="716"/>
                    </a:lnTo>
                    <a:lnTo>
                      <a:pt x="145" y="939"/>
                    </a:lnTo>
                    <a:lnTo>
                      <a:pt x="0" y="1079"/>
                    </a:lnTo>
                    <a:lnTo>
                      <a:pt x="208" y="1037"/>
                    </a:lnTo>
                    <a:lnTo>
                      <a:pt x="450" y="909"/>
                    </a:lnTo>
                    <a:lnTo>
                      <a:pt x="595" y="788"/>
                    </a:lnTo>
                    <a:lnTo>
                      <a:pt x="663" y="590"/>
                    </a:lnTo>
                    <a:lnTo>
                      <a:pt x="644" y="435"/>
                    </a:lnTo>
                    <a:lnTo>
                      <a:pt x="712" y="313"/>
                    </a:lnTo>
                    <a:lnTo>
                      <a:pt x="723" y="19"/>
                    </a:lnTo>
                    <a:lnTo>
                      <a:pt x="666" y="170"/>
                    </a:lnTo>
                    <a:lnTo>
                      <a:pt x="620" y="0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0" name="Freeform 486"/>
              <p:cNvSpPr>
                <a:spLocks/>
              </p:cNvSpPr>
              <p:nvPr/>
            </p:nvSpPr>
            <p:spPr bwMode="auto">
              <a:xfrm flipH="1">
                <a:off x="1862" y="2211"/>
                <a:ext cx="163" cy="191"/>
              </a:xfrm>
              <a:custGeom>
                <a:avLst/>
                <a:gdLst/>
                <a:ahLst/>
                <a:cxnLst>
                  <a:cxn ang="0">
                    <a:pos x="0" y="902"/>
                  </a:cxn>
                  <a:cxn ang="0">
                    <a:pos x="117" y="887"/>
                  </a:cxn>
                  <a:cxn ang="0">
                    <a:pos x="231" y="728"/>
                  </a:cxn>
                  <a:cxn ang="0">
                    <a:pos x="257" y="618"/>
                  </a:cxn>
                  <a:cxn ang="0">
                    <a:pos x="337" y="694"/>
                  </a:cxn>
                  <a:cxn ang="0">
                    <a:pos x="480" y="917"/>
                  </a:cxn>
                  <a:cxn ang="0">
                    <a:pos x="549" y="928"/>
                  </a:cxn>
                  <a:cxn ang="0">
                    <a:pos x="693" y="928"/>
                  </a:cxn>
                  <a:cxn ang="0">
                    <a:pos x="696" y="747"/>
                  </a:cxn>
                  <a:cxn ang="0">
                    <a:pos x="746" y="731"/>
                  </a:cxn>
                  <a:cxn ang="0">
                    <a:pos x="746" y="686"/>
                  </a:cxn>
                  <a:cxn ang="0">
                    <a:pos x="693" y="686"/>
                  </a:cxn>
                  <a:cxn ang="0">
                    <a:pos x="696" y="565"/>
                  </a:cxn>
                  <a:cxn ang="0">
                    <a:pos x="609" y="538"/>
                  </a:cxn>
                  <a:cxn ang="0">
                    <a:pos x="617" y="406"/>
                  </a:cxn>
                  <a:cxn ang="0">
                    <a:pos x="553" y="508"/>
                  </a:cxn>
                  <a:cxn ang="0">
                    <a:pos x="443" y="451"/>
                  </a:cxn>
                  <a:cxn ang="0">
                    <a:pos x="450" y="319"/>
                  </a:cxn>
                  <a:cxn ang="0">
                    <a:pos x="351" y="626"/>
                  </a:cxn>
                  <a:cxn ang="0">
                    <a:pos x="250" y="311"/>
                  </a:cxn>
                  <a:cxn ang="0">
                    <a:pos x="277" y="175"/>
                  </a:cxn>
                  <a:cxn ang="0">
                    <a:pos x="156" y="292"/>
                  </a:cxn>
                  <a:cxn ang="0">
                    <a:pos x="156" y="80"/>
                  </a:cxn>
                  <a:cxn ang="0">
                    <a:pos x="72" y="0"/>
                  </a:cxn>
                  <a:cxn ang="0">
                    <a:pos x="0" y="212"/>
                  </a:cxn>
                  <a:cxn ang="0">
                    <a:pos x="57" y="516"/>
                  </a:cxn>
                  <a:cxn ang="0">
                    <a:pos x="0" y="902"/>
                  </a:cxn>
                  <a:cxn ang="0">
                    <a:pos x="0" y="902"/>
                  </a:cxn>
                </a:cxnLst>
                <a:rect l="0" t="0" r="r" b="b"/>
                <a:pathLst>
                  <a:path w="746" h="928">
                    <a:moveTo>
                      <a:pt x="0" y="902"/>
                    </a:moveTo>
                    <a:lnTo>
                      <a:pt x="117" y="887"/>
                    </a:lnTo>
                    <a:lnTo>
                      <a:pt x="231" y="728"/>
                    </a:lnTo>
                    <a:lnTo>
                      <a:pt x="257" y="618"/>
                    </a:lnTo>
                    <a:lnTo>
                      <a:pt x="337" y="694"/>
                    </a:lnTo>
                    <a:lnTo>
                      <a:pt x="480" y="917"/>
                    </a:lnTo>
                    <a:lnTo>
                      <a:pt x="549" y="928"/>
                    </a:lnTo>
                    <a:lnTo>
                      <a:pt x="693" y="928"/>
                    </a:lnTo>
                    <a:lnTo>
                      <a:pt x="696" y="747"/>
                    </a:lnTo>
                    <a:lnTo>
                      <a:pt x="746" y="731"/>
                    </a:lnTo>
                    <a:lnTo>
                      <a:pt x="746" y="686"/>
                    </a:lnTo>
                    <a:lnTo>
                      <a:pt x="693" y="686"/>
                    </a:lnTo>
                    <a:lnTo>
                      <a:pt x="696" y="565"/>
                    </a:lnTo>
                    <a:lnTo>
                      <a:pt x="609" y="538"/>
                    </a:lnTo>
                    <a:lnTo>
                      <a:pt x="617" y="406"/>
                    </a:lnTo>
                    <a:lnTo>
                      <a:pt x="553" y="508"/>
                    </a:lnTo>
                    <a:lnTo>
                      <a:pt x="443" y="451"/>
                    </a:lnTo>
                    <a:lnTo>
                      <a:pt x="450" y="319"/>
                    </a:lnTo>
                    <a:lnTo>
                      <a:pt x="351" y="626"/>
                    </a:lnTo>
                    <a:lnTo>
                      <a:pt x="250" y="311"/>
                    </a:lnTo>
                    <a:lnTo>
                      <a:pt x="277" y="175"/>
                    </a:lnTo>
                    <a:lnTo>
                      <a:pt x="156" y="292"/>
                    </a:lnTo>
                    <a:lnTo>
                      <a:pt x="156" y="80"/>
                    </a:lnTo>
                    <a:lnTo>
                      <a:pt x="72" y="0"/>
                    </a:lnTo>
                    <a:lnTo>
                      <a:pt x="0" y="212"/>
                    </a:lnTo>
                    <a:lnTo>
                      <a:pt x="57" y="516"/>
                    </a:lnTo>
                    <a:lnTo>
                      <a:pt x="0" y="902"/>
                    </a:lnTo>
                    <a:lnTo>
                      <a:pt x="0" y="902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1" name="Freeform 487"/>
              <p:cNvSpPr>
                <a:spLocks/>
              </p:cNvSpPr>
              <p:nvPr/>
            </p:nvSpPr>
            <p:spPr bwMode="auto">
              <a:xfrm flipH="1">
                <a:off x="1855" y="2255"/>
                <a:ext cx="78" cy="4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83" y="196"/>
                  </a:cxn>
                  <a:cxn ang="0">
                    <a:pos x="341" y="178"/>
                  </a:cxn>
                  <a:cxn ang="0">
                    <a:pos x="345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45" h="196">
                    <a:moveTo>
                      <a:pt x="0" y="5"/>
                    </a:moveTo>
                    <a:lnTo>
                      <a:pt x="283" y="196"/>
                    </a:lnTo>
                    <a:lnTo>
                      <a:pt x="341" y="178"/>
                    </a:lnTo>
                    <a:lnTo>
                      <a:pt x="34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2" name="Freeform 488"/>
              <p:cNvSpPr>
                <a:spLocks/>
              </p:cNvSpPr>
              <p:nvPr/>
            </p:nvSpPr>
            <p:spPr bwMode="auto">
              <a:xfrm flipH="1">
                <a:off x="1847" y="2188"/>
                <a:ext cx="70" cy="48"/>
              </a:xfrm>
              <a:custGeom>
                <a:avLst/>
                <a:gdLst/>
                <a:ahLst/>
                <a:cxnLst>
                  <a:cxn ang="0">
                    <a:pos x="45" y="210"/>
                  </a:cxn>
                  <a:cxn ang="0">
                    <a:pos x="238" y="231"/>
                  </a:cxn>
                  <a:cxn ang="0">
                    <a:pos x="242" y="69"/>
                  </a:cxn>
                  <a:cxn ang="0">
                    <a:pos x="309" y="43"/>
                  </a:cxn>
                  <a:cxn ang="0">
                    <a:pos x="309" y="19"/>
                  </a:cxn>
                  <a:cxn ang="0">
                    <a:pos x="146" y="0"/>
                  </a:cxn>
                  <a:cxn ang="0">
                    <a:pos x="0" y="125"/>
                  </a:cxn>
                  <a:cxn ang="0">
                    <a:pos x="19" y="158"/>
                  </a:cxn>
                  <a:cxn ang="0">
                    <a:pos x="45" y="210"/>
                  </a:cxn>
                  <a:cxn ang="0">
                    <a:pos x="45" y="210"/>
                  </a:cxn>
                </a:cxnLst>
                <a:rect l="0" t="0" r="r" b="b"/>
                <a:pathLst>
                  <a:path w="309" h="231">
                    <a:moveTo>
                      <a:pt x="45" y="210"/>
                    </a:moveTo>
                    <a:lnTo>
                      <a:pt x="238" y="231"/>
                    </a:lnTo>
                    <a:lnTo>
                      <a:pt x="242" y="69"/>
                    </a:lnTo>
                    <a:lnTo>
                      <a:pt x="309" y="43"/>
                    </a:lnTo>
                    <a:lnTo>
                      <a:pt x="309" y="19"/>
                    </a:lnTo>
                    <a:lnTo>
                      <a:pt x="146" y="0"/>
                    </a:lnTo>
                    <a:lnTo>
                      <a:pt x="0" y="125"/>
                    </a:lnTo>
                    <a:lnTo>
                      <a:pt x="19" y="158"/>
                    </a:lnTo>
                    <a:lnTo>
                      <a:pt x="45" y="210"/>
                    </a:lnTo>
                    <a:lnTo>
                      <a:pt x="45" y="210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3" name="Freeform 489"/>
              <p:cNvSpPr>
                <a:spLocks/>
              </p:cNvSpPr>
              <p:nvPr/>
            </p:nvSpPr>
            <p:spPr bwMode="auto">
              <a:xfrm flipH="1">
                <a:off x="1869" y="2109"/>
                <a:ext cx="334" cy="293"/>
              </a:xfrm>
              <a:custGeom>
                <a:avLst/>
                <a:gdLst/>
                <a:ahLst/>
                <a:cxnLst>
                  <a:cxn ang="0">
                    <a:pos x="898" y="0"/>
                  </a:cxn>
                  <a:cxn ang="0">
                    <a:pos x="918" y="222"/>
                  </a:cxn>
                  <a:cxn ang="0">
                    <a:pos x="873" y="445"/>
                  </a:cxn>
                  <a:cxn ang="0">
                    <a:pos x="898" y="518"/>
                  </a:cxn>
                  <a:cxn ang="0">
                    <a:pos x="843" y="665"/>
                  </a:cxn>
                  <a:cxn ang="0">
                    <a:pos x="985" y="759"/>
                  </a:cxn>
                  <a:cxn ang="0">
                    <a:pos x="1059" y="646"/>
                  </a:cxn>
                  <a:cxn ang="0">
                    <a:pos x="1088" y="661"/>
                  </a:cxn>
                  <a:cxn ang="0">
                    <a:pos x="1024" y="773"/>
                  </a:cxn>
                  <a:cxn ang="0">
                    <a:pos x="1185" y="875"/>
                  </a:cxn>
                  <a:cxn ang="0">
                    <a:pos x="1239" y="782"/>
                  </a:cxn>
                  <a:cxn ang="0">
                    <a:pos x="1263" y="806"/>
                  </a:cxn>
                  <a:cxn ang="0">
                    <a:pos x="1224" y="895"/>
                  </a:cxn>
                  <a:cxn ang="0">
                    <a:pos x="1355" y="983"/>
                  </a:cxn>
                  <a:cxn ang="0">
                    <a:pos x="1404" y="885"/>
                  </a:cxn>
                  <a:cxn ang="0">
                    <a:pos x="1429" y="900"/>
                  </a:cxn>
                  <a:cxn ang="0">
                    <a:pos x="1390" y="998"/>
                  </a:cxn>
                  <a:cxn ang="0">
                    <a:pos x="1512" y="1070"/>
                  </a:cxn>
                  <a:cxn ang="0">
                    <a:pos x="1410" y="1067"/>
                  </a:cxn>
                  <a:cxn ang="0">
                    <a:pos x="1171" y="969"/>
                  </a:cxn>
                  <a:cxn ang="0">
                    <a:pos x="1107" y="988"/>
                  </a:cxn>
                  <a:cxn ang="0">
                    <a:pos x="1165" y="1140"/>
                  </a:cxn>
                  <a:cxn ang="0">
                    <a:pos x="1024" y="944"/>
                  </a:cxn>
                  <a:cxn ang="0">
                    <a:pos x="975" y="904"/>
                  </a:cxn>
                  <a:cxn ang="0">
                    <a:pos x="980" y="1037"/>
                  </a:cxn>
                  <a:cxn ang="0">
                    <a:pos x="955" y="1179"/>
                  </a:cxn>
                  <a:cxn ang="0">
                    <a:pos x="824" y="1393"/>
                  </a:cxn>
                  <a:cxn ang="0">
                    <a:pos x="663" y="1413"/>
                  </a:cxn>
                  <a:cxn ang="0">
                    <a:pos x="804" y="934"/>
                  </a:cxn>
                  <a:cxn ang="0">
                    <a:pos x="804" y="851"/>
                  </a:cxn>
                  <a:cxn ang="0">
                    <a:pos x="736" y="798"/>
                  </a:cxn>
                  <a:cxn ang="0">
                    <a:pos x="639" y="875"/>
                  </a:cxn>
                  <a:cxn ang="0">
                    <a:pos x="390" y="1008"/>
                  </a:cxn>
                  <a:cxn ang="0">
                    <a:pos x="190" y="1042"/>
                  </a:cxn>
                  <a:cxn ang="0">
                    <a:pos x="63" y="1012"/>
                  </a:cxn>
                  <a:cxn ang="0">
                    <a:pos x="4" y="939"/>
                  </a:cxn>
                  <a:cxn ang="0">
                    <a:pos x="0" y="816"/>
                  </a:cxn>
                  <a:cxn ang="0">
                    <a:pos x="49" y="612"/>
                  </a:cxn>
                  <a:cxn ang="0">
                    <a:pos x="24" y="800"/>
                  </a:cxn>
                  <a:cxn ang="0">
                    <a:pos x="43" y="914"/>
                  </a:cxn>
                  <a:cxn ang="0">
                    <a:pos x="83" y="973"/>
                  </a:cxn>
                  <a:cxn ang="0">
                    <a:pos x="185" y="969"/>
                  </a:cxn>
                  <a:cxn ang="0">
                    <a:pos x="410" y="749"/>
                  </a:cxn>
                  <a:cxn ang="0">
                    <a:pos x="522" y="582"/>
                  </a:cxn>
                  <a:cxn ang="0">
                    <a:pos x="716" y="196"/>
                  </a:cxn>
                  <a:cxn ang="0">
                    <a:pos x="643" y="411"/>
                  </a:cxn>
                  <a:cxn ang="0">
                    <a:pos x="546" y="616"/>
                  </a:cxn>
                  <a:cxn ang="0">
                    <a:pos x="439" y="777"/>
                  </a:cxn>
                  <a:cxn ang="0">
                    <a:pos x="268" y="969"/>
                  </a:cxn>
                  <a:cxn ang="0">
                    <a:pos x="449" y="939"/>
                  </a:cxn>
                  <a:cxn ang="0">
                    <a:pos x="546" y="798"/>
                  </a:cxn>
                  <a:cxn ang="0">
                    <a:pos x="668" y="798"/>
                  </a:cxn>
                  <a:cxn ang="0">
                    <a:pos x="673" y="694"/>
                  </a:cxn>
                  <a:cxn ang="0">
                    <a:pos x="785" y="661"/>
                  </a:cxn>
                  <a:cxn ang="0">
                    <a:pos x="765" y="524"/>
                  </a:cxn>
                  <a:cxn ang="0">
                    <a:pos x="849" y="504"/>
                  </a:cxn>
                  <a:cxn ang="0">
                    <a:pos x="814" y="338"/>
                  </a:cxn>
                  <a:cxn ang="0">
                    <a:pos x="878" y="274"/>
                  </a:cxn>
                  <a:cxn ang="0">
                    <a:pos x="853" y="152"/>
                  </a:cxn>
                  <a:cxn ang="0">
                    <a:pos x="898" y="0"/>
                  </a:cxn>
                  <a:cxn ang="0">
                    <a:pos x="898" y="0"/>
                  </a:cxn>
                </a:cxnLst>
                <a:rect l="0" t="0" r="r" b="b"/>
                <a:pathLst>
                  <a:path w="1512" h="1413">
                    <a:moveTo>
                      <a:pt x="898" y="0"/>
                    </a:moveTo>
                    <a:lnTo>
                      <a:pt x="918" y="222"/>
                    </a:lnTo>
                    <a:lnTo>
                      <a:pt x="873" y="445"/>
                    </a:lnTo>
                    <a:lnTo>
                      <a:pt x="898" y="518"/>
                    </a:lnTo>
                    <a:lnTo>
                      <a:pt x="843" y="665"/>
                    </a:lnTo>
                    <a:lnTo>
                      <a:pt x="985" y="759"/>
                    </a:lnTo>
                    <a:lnTo>
                      <a:pt x="1059" y="646"/>
                    </a:lnTo>
                    <a:lnTo>
                      <a:pt x="1088" y="661"/>
                    </a:lnTo>
                    <a:lnTo>
                      <a:pt x="1024" y="773"/>
                    </a:lnTo>
                    <a:lnTo>
                      <a:pt x="1185" y="875"/>
                    </a:lnTo>
                    <a:lnTo>
                      <a:pt x="1239" y="782"/>
                    </a:lnTo>
                    <a:lnTo>
                      <a:pt x="1263" y="806"/>
                    </a:lnTo>
                    <a:lnTo>
                      <a:pt x="1224" y="895"/>
                    </a:lnTo>
                    <a:lnTo>
                      <a:pt x="1355" y="983"/>
                    </a:lnTo>
                    <a:lnTo>
                      <a:pt x="1404" y="885"/>
                    </a:lnTo>
                    <a:lnTo>
                      <a:pt x="1429" y="900"/>
                    </a:lnTo>
                    <a:lnTo>
                      <a:pt x="1390" y="998"/>
                    </a:lnTo>
                    <a:lnTo>
                      <a:pt x="1512" y="1070"/>
                    </a:lnTo>
                    <a:lnTo>
                      <a:pt x="1410" y="1067"/>
                    </a:lnTo>
                    <a:lnTo>
                      <a:pt x="1171" y="969"/>
                    </a:lnTo>
                    <a:lnTo>
                      <a:pt x="1107" y="988"/>
                    </a:lnTo>
                    <a:lnTo>
                      <a:pt x="1165" y="1140"/>
                    </a:lnTo>
                    <a:lnTo>
                      <a:pt x="1024" y="944"/>
                    </a:lnTo>
                    <a:lnTo>
                      <a:pt x="975" y="904"/>
                    </a:lnTo>
                    <a:lnTo>
                      <a:pt x="980" y="1037"/>
                    </a:lnTo>
                    <a:lnTo>
                      <a:pt x="955" y="1179"/>
                    </a:lnTo>
                    <a:lnTo>
                      <a:pt x="824" y="1393"/>
                    </a:lnTo>
                    <a:lnTo>
                      <a:pt x="663" y="1413"/>
                    </a:lnTo>
                    <a:lnTo>
                      <a:pt x="804" y="934"/>
                    </a:lnTo>
                    <a:lnTo>
                      <a:pt x="804" y="851"/>
                    </a:lnTo>
                    <a:lnTo>
                      <a:pt x="736" y="798"/>
                    </a:lnTo>
                    <a:lnTo>
                      <a:pt x="639" y="875"/>
                    </a:lnTo>
                    <a:lnTo>
                      <a:pt x="390" y="1008"/>
                    </a:lnTo>
                    <a:lnTo>
                      <a:pt x="190" y="1042"/>
                    </a:lnTo>
                    <a:lnTo>
                      <a:pt x="63" y="1012"/>
                    </a:lnTo>
                    <a:lnTo>
                      <a:pt x="4" y="939"/>
                    </a:lnTo>
                    <a:lnTo>
                      <a:pt x="0" y="816"/>
                    </a:lnTo>
                    <a:lnTo>
                      <a:pt x="49" y="612"/>
                    </a:lnTo>
                    <a:lnTo>
                      <a:pt x="24" y="800"/>
                    </a:lnTo>
                    <a:lnTo>
                      <a:pt x="43" y="914"/>
                    </a:lnTo>
                    <a:lnTo>
                      <a:pt x="83" y="973"/>
                    </a:lnTo>
                    <a:lnTo>
                      <a:pt x="185" y="969"/>
                    </a:lnTo>
                    <a:lnTo>
                      <a:pt x="410" y="749"/>
                    </a:lnTo>
                    <a:lnTo>
                      <a:pt x="522" y="582"/>
                    </a:lnTo>
                    <a:lnTo>
                      <a:pt x="716" y="196"/>
                    </a:lnTo>
                    <a:lnTo>
                      <a:pt x="643" y="411"/>
                    </a:lnTo>
                    <a:lnTo>
                      <a:pt x="546" y="616"/>
                    </a:lnTo>
                    <a:lnTo>
                      <a:pt x="439" y="777"/>
                    </a:lnTo>
                    <a:lnTo>
                      <a:pt x="268" y="969"/>
                    </a:lnTo>
                    <a:lnTo>
                      <a:pt x="449" y="939"/>
                    </a:lnTo>
                    <a:lnTo>
                      <a:pt x="546" y="798"/>
                    </a:lnTo>
                    <a:lnTo>
                      <a:pt x="668" y="798"/>
                    </a:lnTo>
                    <a:lnTo>
                      <a:pt x="673" y="694"/>
                    </a:lnTo>
                    <a:lnTo>
                      <a:pt x="785" y="661"/>
                    </a:lnTo>
                    <a:lnTo>
                      <a:pt x="765" y="524"/>
                    </a:lnTo>
                    <a:lnTo>
                      <a:pt x="849" y="504"/>
                    </a:lnTo>
                    <a:lnTo>
                      <a:pt x="814" y="338"/>
                    </a:lnTo>
                    <a:lnTo>
                      <a:pt x="878" y="274"/>
                    </a:lnTo>
                    <a:lnTo>
                      <a:pt x="853" y="152"/>
                    </a:lnTo>
                    <a:lnTo>
                      <a:pt x="898" y="0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4" name="Freeform 490"/>
              <p:cNvSpPr>
                <a:spLocks/>
              </p:cNvSpPr>
              <p:nvPr/>
            </p:nvSpPr>
            <p:spPr bwMode="auto">
              <a:xfrm flipH="1">
                <a:off x="2023" y="2037"/>
                <a:ext cx="94" cy="96"/>
              </a:xfrm>
              <a:custGeom>
                <a:avLst/>
                <a:gdLst/>
                <a:ahLst/>
                <a:cxnLst>
                  <a:cxn ang="0">
                    <a:pos x="0" y="303"/>
                  </a:cxn>
                  <a:cxn ang="0">
                    <a:pos x="98" y="180"/>
                  </a:cxn>
                  <a:cxn ang="0">
                    <a:pos x="186" y="82"/>
                  </a:cxn>
                  <a:cxn ang="0">
                    <a:pos x="283" y="24"/>
                  </a:cxn>
                  <a:cxn ang="0">
                    <a:pos x="366" y="0"/>
                  </a:cxn>
                  <a:cxn ang="0">
                    <a:pos x="419" y="19"/>
                  </a:cxn>
                  <a:cxn ang="0">
                    <a:pos x="429" y="137"/>
                  </a:cxn>
                  <a:cxn ang="0">
                    <a:pos x="395" y="361"/>
                  </a:cxn>
                  <a:cxn ang="0">
                    <a:pos x="366" y="454"/>
                  </a:cxn>
                  <a:cxn ang="0">
                    <a:pos x="390" y="307"/>
                  </a:cxn>
                  <a:cxn ang="0">
                    <a:pos x="321" y="288"/>
                  </a:cxn>
                  <a:cxn ang="0">
                    <a:pos x="395" y="264"/>
                  </a:cxn>
                  <a:cxn ang="0">
                    <a:pos x="400" y="186"/>
                  </a:cxn>
                  <a:cxn ang="0">
                    <a:pos x="356" y="156"/>
                  </a:cxn>
                  <a:cxn ang="0">
                    <a:pos x="268" y="170"/>
                  </a:cxn>
                  <a:cxn ang="0">
                    <a:pos x="346" y="117"/>
                  </a:cxn>
                  <a:cxn ang="0">
                    <a:pos x="395" y="112"/>
                  </a:cxn>
                  <a:cxn ang="0">
                    <a:pos x="380" y="39"/>
                  </a:cxn>
                  <a:cxn ang="0">
                    <a:pos x="258" y="72"/>
                  </a:cxn>
                  <a:cxn ang="0">
                    <a:pos x="146" y="156"/>
                  </a:cxn>
                  <a:cxn ang="0">
                    <a:pos x="0" y="303"/>
                  </a:cxn>
                  <a:cxn ang="0">
                    <a:pos x="0" y="303"/>
                  </a:cxn>
                </a:cxnLst>
                <a:rect l="0" t="0" r="r" b="b"/>
                <a:pathLst>
                  <a:path w="429" h="454">
                    <a:moveTo>
                      <a:pt x="0" y="303"/>
                    </a:moveTo>
                    <a:lnTo>
                      <a:pt x="98" y="180"/>
                    </a:lnTo>
                    <a:lnTo>
                      <a:pt x="186" y="82"/>
                    </a:lnTo>
                    <a:lnTo>
                      <a:pt x="283" y="24"/>
                    </a:lnTo>
                    <a:lnTo>
                      <a:pt x="366" y="0"/>
                    </a:lnTo>
                    <a:lnTo>
                      <a:pt x="419" y="19"/>
                    </a:lnTo>
                    <a:lnTo>
                      <a:pt x="429" y="137"/>
                    </a:lnTo>
                    <a:lnTo>
                      <a:pt x="395" y="361"/>
                    </a:lnTo>
                    <a:lnTo>
                      <a:pt x="366" y="454"/>
                    </a:lnTo>
                    <a:lnTo>
                      <a:pt x="390" y="307"/>
                    </a:lnTo>
                    <a:lnTo>
                      <a:pt x="321" y="288"/>
                    </a:lnTo>
                    <a:lnTo>
                      <a:pt x="395" y="264"/>
                    </a:lnTo>
                    <a:lnTo>
                      <a:pt x="400" y="186"/>
                    </a:lnTo>
                    <a:lnTo>
                      <a:pt x="356" y="156"/>
                    </a:lnTo>
                    <a:lnTo>
                      <a:pt x="268" y="170"/>
                    </a:lnTo>
                    <a:lnTo>
                      <a:pt x="346" y="117"/>
                    </a:lnTo>
                    <a:lnTo>
                      <a:pt x="395" y="112"/>
                    </a:lnTo>
                    <a:lnTo>
                      <a:pt x="380" y="39"/>
                    </a:lnTo>
                    <a:lnTo>
                      <a:pt x="258" y="72"/>
                    </a:lnTo>
                    <a:lnTo>
                      <a:pt x="146" y="156"/>
                    </a:lnTo>
                    <a:lnTo>
                      <a:pt x="0" y="303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5" name="Freeform 491"/>
              <p:cNvSpPr>
                <a:spLocks/>
              </p:cNvSpPr>
              <p:nvPr/>
            </p:nvSpPr>
            <p:spPr bwMode="auto">
              <a:xfrm flipH="1">
                <a:off x="2001" y="2052"/>
                <a:ext cx="25" cy="7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116" y="88"/>
                  </a:cxn>
                  <a:cxn ang="0">
                    <a:pos x="68" y="166"/>
                  </a:cxn>
                  <a:cxn ang="0">
                    <a:pos x="73" y="269"/>
                  </a:cxn>
                  <a:cxn ang="0">
                    <a:pos x="0" y="351"/>
                  </a:cxn>
                  <a:cxn ang="0">
                    <a:pos x="43" y="245"/>
                  </a:cxn>
                  <a:cxn ang="0">
                    <a:pos x="34" y="78"/>
                  </a:cxn>
                  <a:cxn ang="0">
                    <a:pos x="83" y="78"/>
                  </a:cxn>
                  <a:cxn ang="0">
                    <a:pos x="58" y="0"/>
                  </a:cxn>
                  <a:cxn ang="0">
                    <a:pos x="58" y="0"/>
                  </a:cxn>
                </a:cxnLst>
                <a:rect l="0" t="0" r="r" b="b"/>
                <a:pathLst>
                  <a:path w="116" h="351">
                    <a:moveTo>
                      <a:pt x="58" y="0"/>
                    </a:moveTo>
                    <a:lnTo>
                      <a:pt x="116" y="88"/>
                    </a:lnTo>
                    <a:lnTo>
                      <a:pt x="68" y="166"/>
                    </a:lnTo>
                    <a:lnTo>
                      <a:pt x="73" y="269"/>
                    </a:lnTo>
                    <a:lnTo>
                      <a:pt x="0" y="351"/>
                    </a:lnTo>
                    <a:lnTo>
                      <a:pt x="43" y="245"/>
                    </a:lnTo>
                    <a:lnTo>
                      <a:pt x="34" y="78"/>
                    </a:lnTo>
                    <a:lnTo>
                      <a:pt x="83" y="78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6" name="Freeform 492"/>
              <p:cNvSpPr>
                <a:spLocks/>
              </p:cNvSpPr>
              <p:nvPr/>
            </p:nvSpPr>
            <p:spPr bwMode="auto">
              <a:xfrm flipH="1">
                <a:off x="2032" y="2141"/>
                <a:ext cx="71" cy="13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293" y="190"/>
                  </a:cxn>
                  <a:cxn ang="0">
                    <a:pos x="225" y="278"/>
                  </a:cxn>
                  <a:cxn ang="0">
                    <a:pos x="225" y="445"/>
                  </a:cxn>
                  <a:cxn ang="0">
                    <a:pos x="132" y="469"/>
                  </a:cxn>
                  <a:cxn ang="0">
                    <a:pos x="75" y="628"/>
                  </a:cxn>
                  <a:cxn ang="0">
                    <a:pos x="0" y="646"/>
                  </a:cxn>
                  <a:cxn ang="0">
                    <a:pos x="142" y="410"/>
                  </a:cxn>
                  <a:cxn ang="0">
                    <a:pos x="245" y="181"/>
                  </a:cxn>
                  <a:cxn ang="0">
                    <a:pos x="317" y="0"/>
                  </a:cxn>
                  <a:cxn ang="0">
                    <a:pos x="317" y="0"/>
                  </a:cxn>
                </a:cxnLst>
                <a:rect l="0" t="0" r="r" b="b"/>
                <a:pathLst>
                  <a:path w="317" h="646">
                    <a:moveTo>
                      <a:pt x="317" y="0"/>
                    </a:moveTo>
                    <a:lnTo>
                      <a:pt x="293" y="190"/>
                    </a:lnTo>
                    <a:lnTo>
                      <a:pt x="225" y="278"/>
                    </a:lnTo>
                    <a:lnTo>
                      <a:pt x="225" y="445"/>
                    </a:lnTo>
                    <a:lnTo>
                      <a:pt x="132" y="469"/>
                    </a:lnTo>
                    <a:lnTo>
                      <a:pt x="75" y="628"/>
                    </a:lnTo>
                    <a:lnTo>
                      <a:pt x="0" y="646"/>
                    </a:lnTo>
                    <a:lnTo>
                      <a:pt x="142" y="410"/>
                    </a:lnTo>
                    <a:lnTo>
                      <a:pt x="245" y="181"/>
                    </a:lnTo>
                    <a:lnTo>
                      <a:pt x="317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7" name="Freeform 493"/>
              <p:cNvSpPr>
                <a:spLocks/>
              </p:cNvSpPr>
              <p:nvPr/>
            </p:nvSpPr>
            <p:spPr bwMode="auto">
              <a:xfrm flipH="1">
                <a:off x="2091" y="2276"/>
                <a:ext cx="42" cy="26"/>
              </a:xfrm>
              <a:custGeom>
                <a:avLst/>
                <a:gdLst/>
                <a:ahLst/>
                <a:cxnLst>
                  <a:cxn ang="0">
                    <a:pos x="117" y="17"/>
                  </a:cxn>
                  <a:cxn ang="0">
                    <a:pos x="192" y="0"/>
                  </a:cxn>
                  <a:cxn ang="0">
                    <a:pos x="131" y="105"/>
                  </a:cxn>
                  <a:cxn ang="0">
                    <a:pos x="102" y="60"/>
                  </a:cxn>
                  <a:cxn ang="0">
                    <a:pos x="106" y="111"/>
                  </a:cxn>
                  <a:cxn ang="0">
                    <a:pos x="0" y="123"/>
                  </a:cxn>
                  <a:cxn ang="0">
                    <a:pos x="117" y="17"/>
                  </a:cxn>
                  <a:cxn ang="0">
                    <a:pos x="117" y="17"/>
                  </a:cxn>
                </a:cxnLst>
                <a:rect l="0" t="0" r="r" b="b"/>
                <a:pathLst>
                  <a:path w="192" h="123">
                    <a:moveTo>
                      <a:pt x="117" y="17"/>
                    </a:moveTo>
                    <a:lnTo>
                      <a:pt x="192" y="0"/>
                    </a:lnTo>
                    <a:lnTo>
                      <a:pt x="131" y="105"/>
                    </a:lnTo>
                    <a:lnTo>
                      <a:pt x="102" y="60"/>
                    </a:lnTo>
                    <a:lnTo>
                      <a:pt x="106" y="111"/>
                    </a:lnTo>
                    <a:lnTo>
                      <a:pt x="0" y="123"/>
                    </a:lnTo>
                    <a:lnTo>
                      <a:pt x="117" y="17"/>
                    </a:lnTo>
                    <a:lnTo>
                      <a:pt x="11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8" name="Freeform 494"/>
              <p:cNvSpPr>
                <a:spLocks/>
              </p:cNvSpPr>
              <p:nvPr/>
            </p:nvSpPr>
            <p:spPr bwMode="auto">
              <a:xfrm flipH="1">
                <a:off x="1847" y="2190"/>
                <a:ext cx="121" cy="46"/>
              </a:xfrm>
              <a:custGeom>
                <a:avLst/>
                <a:gdLst/>
                <a:ahLst/>
                <a:cxnLst>
                  <a:cxn ang="0">
                    <a:pos x="59" y="180"/>
                  </a:cxn>
                  <a:cxn ang="0">
                    <a:pos x="244" y="137"/>
                  </a:cxn>
                  <a:cxn ang="0">
                    <a:pos x="395" y="0"/>
                  </a:cxn>
                  <a:cxn ang="0">
                    <a:pos x="542" y="19"/>
                  </a:cxn>
                  <a:cxn ang="0">
                    <a:pos x="538" y="58"/>
                  </a:cxn>
                  <a:cxn ang="0">
                    <a:pos x="480" y="75"/>
                  </a:cxn>
                  <a:cxn ang="0">
                    <a:pos x="469" y="215"/>
                  </a:cxn>
                  <a:cxn ang="0">
                    <a:pos x="457" y="105"/>
                  </a:cxn>
                  <a:cxn ang="0">
                    <a:pos x="439" y="101"/>
                  </a:cxn>
                  <a:cxn ang="0">
                    <a:pos x="439" y="147"/>
                  </a:cxn>
                  <a:cxn ang="0">
                    <a:pos x="391" y="138"/>
                  </a:cxn>
                  <a:cxn ang="0">
                    <a:pos x="389" y="96"/>
                  </a:cxn>
                  <a:cxn ang="0">
                    <a:pos x="352" y="103"/>
                  </a:cxn>
                  <a:cxn ang="0">
                    <a:pos x="287" y="170"/>
                  </a:cxn>
                  <a:cxn ang="0">
                    <a:pos x="289" y="205"/>
                  </a:cxn>
                  <a:cxn ang="0">
                    <a:pos x="163" y="190"/>
                  </a:cxn>
                  <a:cxn ang="0">
                    <a:pos x="0" y="214"/>
                  </a:cxn>
                  <a:cxn ang="0">
                    <a:pos x="59" y="180"/>
                  </a:cxn>
                  <a:cxn ang="0">
                    <a:pos x="59" y="180"/>
                  </a:cxn>
                </a:cxnLst>
                <a:rect l="0" t="0" r="r" b="b"/>
                <a:pathLst>
                  <a:path w="542" h="215">
                    <a:moveTo>
                      <a:pt x="59" y="180"/>
                    </a:moveTo>
                    <a:lnTo>
                      <a:pt x="244" y="137"/>
                    </a:lnTo>
                    <a:lnTo>
                      <a:pt x="395" y="0"/>
                    </a:lnTo>
                    <a:lnTo>
                      <a:pt x="542" y="19"/>
                    </a:lnTo>
                    <a:lnTo>
                      <a:pt x="538" y="58"/>
                    </a:lnTo>
                    <a:lnTo>
                      <a:pt x="480" y="75"/>
                    </a:lnTo>
                    <a:lnTo>
                      <a:pt x="469" y="215"/>
                    </a:lnTo>
                    <a:lnTo>
                      <a:pt x="457" y="105"/>
                    </a:lnTo>
                    <a:lnTo>
                      <a:pt x="439" y="101"/>
                    </a:lnTo>
                    <a:lnTo>
                      <a:pt x="439" y="147"/>
                    </a:lnTo>
                    <a:lnTo>
                      <a:pt x="391" y="138"/>
                    </a:lnTo>
                    <a:lnTo>
                      <a:pt x="389" y="96"/>
                    </a:lnTo>
                    <a:lnTo>
                      <a:pt x="352" y="103"/>
                    </a:lnTo>
                    <a:lnTo>
                      <a:pt x="287" y="170"/>
                    </a:lnTo>
                    <a:lnTo>
                      <a:pt x="289" y="205"/>
                    </a:lnTo>
                    <a:lnTo>
                      <a:pt x="163" y="190"/>
                    </a:lnTo>
                    <a:lnTo>
                      <a:pt x="0" y="214"/>
                    </a:lnTo>
                    <a:lnTo>
                      <a:pt x="59" y="180"/>
                    </a:lnTo>
                    <a:lnTo>
                      <a:pt x="5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9" name="Freeform 495"/>
              <p:cNvSpPr>
                <a:spLocks/>
              </p:cNvSpPr>
              <p:nvPr/>
            </p:nvSpPr>
            <p:spPr bwMode="auto">
              <a:xfrm flipH="1">
                <a:off x="1842" y="2235"/>
                <a:ext cx="113" cy="4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122" y="44"/>
                  </a:cxn>
                  <a:cxn ang="0">
                    <a:pos x="124" y="0"/>
                  </a:cxn>
                  <a:cxn ang="0">
                    <a:pos x="514" y="43"/>
                  </a:cxn>
                  <a:cxn ang="0">
                    <a:pos x="514" y="92"/>
                  </a:cxn>
                  <a:cxn ang="0">
                    <a:pos x="450" y="102"/>
                  </a:cxn>
                  <a:cxn ang="0">
                    <a:pos x="450" y="161"/>
                  </a:cxn>
                  <a:cxn ang="0">
                    <a:pos x="382" y="151"/>
                  </a:cxn>
                  <a:cxn ang="0">
                    <a:pos x="382" y="214"/>
                  </a:cxn>
                  <a:cxn ang="0">
                    <a:pos x="318" y="210"/>
                  </a:cxn>
                  <a:cxn ang="0">
                    <a:pos x="318" y="147"/>
                  </a:cxn>
                  <a:cxn ang="0">
                    <a:pos x="250" y="137"/>
                  </a:cxn>
                  <a:cxn ang="0">
                    <a:pos x="250" y="200"/>
                  </a:cxn>
                  <a:cxn ang="0">
                    <a:pos x="219" y="197"/>
                  </a:cxn>
                  <a:cxn ang="0">
                    <a:pos x="188" y="173"/>
                  </a:cxn>
                  <a:cxn ang="0">
                    <a:pos x="193" y="130"/>
                  </a:cxn>
                  <a:cxn ang="0">
                    <a:pos x="124" y="122"/>
                  </a:cxn>
                  <a:cxn ang="0">
                    <a:pos x="0" y="44"/>
                  </a:cxn>
                  <a:cxn ang="0">
                    <a:pos x="72" y="34"/>
                  </a:cxn>
                  <a:cxn ang="0">
                    <a:pos x="72" y="34"/>
                  </a:cxn>
                </a:cxnLst>
                <a:rect l="0" t="0" r="r" b="b"/>
                <a:pathLst>
                  <a:path w="514" h="214">
                    <a:moveTo>
                      <a:pt x="72" y="34"/>
                    </a:moveTo>
                    <a:lnTo>
                      <a:pt x="122" y="44"/>
                    </a:lnTo>
                    <a:lnTo>
                      <a:pt x="124" y="0"/>
                    </a:lnTo>
                    <a:lnTo>
                      <a:pt x="514" y="43"/>
                    </a:lnTo>
                    <a:lnTo>
                      <a:pt x="514" y="92"/>
                    </a:lnTo>
                    <a:lnTo>
                      <a:pt x="450" y="102"/>
                    </a:lnTo>
                    <a:lnTo>
                      <a:pt x="450" y="161"/>
                    </a:lnTo>
                    <a:lnTo>
                      <a:pt x="382" y="151"/>
                    </a:lnTo>
                    <a:lnTo>
                      <a:pt x="382" y="214"/>
                    </a:lnTo>
                    <a:lnTo>
                      <a:pt x="318" y="210"/>
                    </a:lnTo>
                    <a:lnTo>
                      <a:pt x="318" y="147"/>
                    </a:lnTo>
                    <a:lnTo>
                      <a:pt x="250" y="137"/>
                    </a:lnTo>
                    <a:lnTo>
                      <a:pt x="250" y="200"/>
                    </a:lnTo>
                    <a:lnTo>
                      <a:pt x="219" y="197"/>
                    </a:lnTo>
                    <a:lnTo>
                      <a:pt x="188" y="173"/>
                    </a:lnTo>
                    <a:lnTo>
                      <a:pt x="193" y="130"/>
                    </a:lnTo>
                    <a:lnTo>
                      <a:pt x="124" y="122"/>
                    </a:lnTo>
                    <a:lnTo>
                      <a:pt x="0" y="44"/>
                    </a:lnTo>
                    <a:lnTo>
                      <a:pt x="72" y="34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0" name="Freeform 496"/>
              <p:cNvSpPr>
                <a:spLocks/>
              </p:cNvSpPr>
              <p:nvPr/>
            </p:nvSpPr>
            <p:spPr bwMode="auto">
              <a:xfrm flipH="1">
                <a:off x="1893" y="2403"/>
                <a:ext cx="193" cy="65"/>
              </a:xfrm>
              <a:custGeom>
                <a:avLst/>
                <a:gdLst/>
                <a:ahLst/>
                <a:cxnLst>
                  <a:cxn ang="0">
                    <a:pos x="61" y="299"/>
                  </a:cxn>
                  <a:cxn ang="0">
                    <a:pos x="61" y="171"/>
                  </a:cxn>
                  <a:cxn ang="0">
                    <a:pos x="88" y="100"/>
                  </a:cxn>
                  <a:cxn ang="0">
                    <a:pos x="5" y="57"/>
                  </a:cxn>
                  <a:cxn ang="0">
                    <a:pos x="0" y="39"/>
                  </a:cxn>
                  <a:cxn ang="0">
                    <a:pos x="122" y="20"/>
                  </a:cxn>
                  <a:cxn ang="0">
                    <a:pos x="288" y="8"/>
                  </a:cxn>
                  <a:cxn ang="0">
                    <a:pos x="511" y="0"/>
                  </a:cxn>
                  <a:cxn ang="0">
                    <a:pos x="739" y="20"/>
                  </a:cxn>
                  <a:cxn ang="0">
                    <a:pos x="878" y="47"/>
                  </a:cxn>
                  <a:cxn ang="0">
                    <a:pos x="876" y="74"/>
                  </a:cxn>
                  <a:cxn ang="0">
                    <a:pos x="805" y="88"/>
                  </a:cxn>
                  <a:cxn ang="0">
                    <a:pos x="827" y="145"/>
                  </a:cxn>
                  <a:cxn ang="0">
                    <a:pos x="703" y="106"/>
                  </a:cxn>
                  <a:cxn ang="0">
                    <a:pos x="608" y="133"/>
                  </a:cxn>
                  <a:cxn ang="0">
                    <a:pos x="466" y="110"/>
                  </a:cxn>
                  <a:cxn ang="0">
                    <a:pos x="376" y="140"/>
                  </a:cxn>
                  <a:cxn ang="0">
                    <a:pos x="235" y="113"/>
                  </a:cxn>
                  <a:cxn ang="0">
                    <a:pos x="180" y="253"/>
                  </a:cxn>
                  <a:cxn ang="0">
                    <a:pos x="296" y="284"/>
                  </a:cxn>
                  <a:cxn ang="0">
                    <a:pos x="302" y="171"/>
                  </a:cxn>
                  <a:cxn ang="0">
                    <a:pos x="364" y="171"/>
                  </a:cxn>
                  <a:cxn ang="0">
                    <a:pos x="361" y="291"/>
                  </a:cxn>
                  <a:cxn ang="0">
                    <a:pos x="761" y="308"/>
                  </a:cxn>
                  <a:cxn ang="0">
                    <a:pos x="386" y="317"/>
                  </a:cxn>
                  <a:cxn ang="0">
                    <a:pos x="61" y="299"/>
                  </a:cxn>
                  <a:cxn ang="0">
                    <a:pos x="61" y="299"/>
                  </a:cxn>
                </a:cxnLst>
                <a:rect l="0" t="0" r="r" b="b"/>
                <a:pathLst>
                  <a:path w="878" h="317">
                    <a:moveTo>
                      <a:pt x="61" y="299"/>
                    </a:moveTo>
                    <a:lnTo>
                      <a:pt x="61" y="171"/>
                    </a:lnTo>
                    <a:lnTo>
                      <a:pt x="88" y="100"/>
                    </a:lnTo>
                    <a:lnTo>
                      <a:pt x="5" y="57"/>
                    </a:lnTo>
                    <a:lnTo>
                      <a:pt x="0" y="39"/>
                    </a:lnTo>
                    <a:lnTo>
                      <a:pt x="122" y="20"/>
                    </a:lnTo>
                    <a:lnTo>
                      <a:pt x="288" y="8"/>
                    </a:lnTo>
                    <a:lnTo>
                      <a:pt x="511" y="0"/>
                    </a:lnTo>
                    <a:lnTo>
                      <a:pt x="739" y="20"/>
                    </a:lnTo>
                    <a:lnTo>
                      <a:pt x="878" y="47"/>
                    </a:lnTo>
                    <a:lnTo>
                      <a:pt x="876" y="74"/>
                    </a:lnTo>
                    <a:lnTo>
                      <a:pt x="805" y="88"/>
                    </a:lnTo>
                    <a:lnTo>
                      <a:pt x="827" y="145"/>
                    </a:lnTo>
                    <a:lnTo>
                      <a:pt x="703" y="106"/>
                    </a:lnTo>
                    <a:lnTo>
                      <a:pt x="608" y="133"/>
                    </a:lnTo>
                    <a:lnTo>
                      <a:pt x="466" y="110"/>
                    </a:lnTo>
                    <a:lnTo>
                      <a:pt x="376" y="140"/>
                    </a:lnTo>
                    <a:lnTo>
                      <a:pt x="235" y="113"/>
                    </a:lnTo>
                    <a:lnTo>
                      <a:pt x="180" y="253"/>
                    </a:lnTo>
                    <a:lnTo>
                      <a:pt x="296" y="284"/>
                    </a:lnTo>
                    <a:lnTo>
                      <a:pt x="302" y="171"/>
                    </a:lnTo>
                    <a:lnTo>
                      <a:pt x="364" y="171"/>
                    </a:lnTo>
                    <a:lnTo>
                      <a:pt x="361" y="291"/>
                    </a:lnTo>
                    <a:lnTo>
                      <a:pt x="761" y="308"/>
                    </a:lnTo>
                    <a:lnTo>
                      <a:pt x="386" y="317"/>
                    </a:lnTo>
                    <a:lnTo>
                      <a:pt x="61" y="299"/>
                    </a:lnTo>
                    <a:lnTo>
                      <a:pt x="6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1" name="Freeform 497"/>
              <p:cNvSpPr>
                <a:spLocks/>
              </p:cNvSpPr>
              <p:nvPr/>
            </p:nvSpPr>
            <p:spPr bwMode="auto">
              <a:xfrm flipH="1">
                <a:off x="1901" y="2317"/>
                <a:ext cx="35" cy="86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7" y="400"/>
                  </a:cxn>
                  <a:cxn ang="0">
                    <a:pos x="153" y="424"/>
                  </a:cxn>
                  <a:cxn ang="0">
                    <a:pos x="153" y="200"/>
                  </a:cxn>
                  <a:cxn ang="0">
                    <a:pos x="51" y="285"/>
                  </a:cxn>
                  <a:cxn ang="0">
                    <a:pos x="149" y="104"/>
                  </a:cxn>
                  <a:cxn ang="0">
                    <a:pos x="155" y="45"/>
                  </a:cxn>
                  <a:cxn ang="0">
                    <a:pos x="7" y="0"/>
                  </a:cxn>
                  <a:cxn ang="0">
                    <a:pos x="0" y="251"/>
                  </a:cxn>
                  <a:cxn ang="0">
                    <a:pos x="0" y="251"/>
                  </a:cxn>
                </a:cxnLst>
                <a:rect l="0" t="0" r="r" b="b"/>
                <a:pathLst>
                  <a:path w="155" h="424">
                    <a:moveTo>
                      <a:pt x="0" y="251"/>
                    </a:moveTo>
                    <a:lnTo>
                      <a:pt x="67" y="400"/>
                    </a:lnTo>
                    <a:lnTo>
                      <a:pt x="153" y="424"/>
                    </a:lnTo>
                    <a:lnTo>
                      <a:pt x="153" y="200"/>
                    </a:lnTo>
                    <a:lnTo>
                      <a:pt x="51" y="285"/>
                    </a:lnTo>
                    <a:lnTo>
                      <a:pt x="149" y="104"/>
                    </a:lnTo>
                    <a:lnTo>
                      <a:pt x="155" y="45"/>
                    </a:lnTo>
                    <a:lnTo>
                      <a:pt x="7" y="0"/>
                    </a:lnTo>
                    <a:lnTo>
                      <a:pt x="0" y="25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2" name="Freeform 498"/>
              <p:cNvSpPr>
                <a:spLocks/>
              </p:cNvSpPr>
              <p:nvPr/>
            </p:nvSpPr>
            <p:spPr bwMode="auto">
              <a:xfrm flipH="1">
                <a:off x="1862" y="2356"/>
                <a:ext cx="34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5"/>
                  </a:cxn>
                  <a:cxn ang="0">
                    <a:pos x="159" y="23"/>
                  </a:cxn>
                  <a:cxn ang="0">
                    <a:pos x="112" y="56"/>
                  </a:cxn>
                  <a:cxn ang="0">
                    <a:pos x="110" y="201"/>
                  </a:cxn>
                  <a:cxn ang="0">
                    <a:pos x="2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1" h="201">
                    <a:moveTo>
                      <a:pt x="0" y="0"/>
                    </a:moveTo>
                    <a:lnTo>
                      <a:pt x="161" y="5"/>
                    </a:lnTo>
                    <a:lnTo>
                      <a:pt x="159" y="23"/>
                    </a:lnTo>
                    <a:lnTo>
                      <a:pt x="112" y="56"/>
                    </a:lnTo>
                    <a:lnTo>
                      <a:pt x="110" y="201"/>
                    </a:lnTo>
                    <a:lnTo>
                      <a:pt x="2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3" name="Freeform 499"/>
              <p:cNvSpPr>
                <a:spLocks/>
              </p:cNvSpPr>
              <p:nvPr/>
            </p:nvSpPr>
            <p:spPr bwMode="auto">
              <a:xfrm flipH="1">
                <a:off x="1860" y="2335"/>
                <a:ext cx="36" cy="1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6" y="42"/>
                  </a:cxn>
                  <a:cxn ang="0">
                    <a:pos x="49" y="0"/>
                  </a:cxn>
                  <a:cxn ang="0">
                    <a:pos x="87" y="0"/>
                  </a:cxn>
                  <a:cxn ang="0">
                    <a:pos x="95" y="43"/>
                  </a:cxn>
                  <a:cxn ang="0">
                    <a:pos x="169" y="46"/>
                  </a:cxn>
                  <a:cxn ang="0">
                    <a:pos x="165" y="97"/>
                  </a:cxn>
                  <a:cxn ang="0">
                    <a:pos x="155" y="61"/>
                  </a:cxn>
                  <a:cxn ang="0">
                    <a:pos x="92" y="59"/>
                  </a:cxn>
                  <a:cxn ang="0">
                    <a:pos x="92" y="100"/>
                  </a:cxn>
                  <a:cxn ang="0">
                    <a:pos x="46" y="100"/>
                  </a:cxn>
                  <a:cxn ang="0">
                    <a:pos x="41" y="59"/>
                  </a:cxn>
                  <a:cxn ang="0">
                    <a:pos x="0" y="54"/>
                  </a:cxn>
                  <a:cxn ang="0">
                    <a:pos x="0" y="54"/>
                  </a:cxn>
                </a:cxnLst>
                <a:rect l="0" t="0" r="r" b="b"/>
                <a:pathLst>
                  <a:path w="169" h="100">
                    <a:moveTo>
                      <a:pt x="0" y="54"/>
                    </a:moveTo>
                    <a:lnTo>
                      <a:pt x="46" y="42"/>
                    </a:lnTo>
                    <a:lnTo>
                      <a:pt x="49" y="0"/>
                    </a:lnTo>
                    <a:lnTo>
                      <a:pt x="87" y="0"/>
                    </a:lnTo>
                    <a:lnTo>
                      <a:pt x="95" y="43"/>
                    </a:lnTo>
                    <a:lnTo>
                      <a:pt x="169" y="46"/>
                    </a:lnTo>
                    <a:lnTo>
                      <a:pt x="165" y="97"/>
                    </a:lnTo>
                    <a:lnTo>
                      <a:pt x="155" y="61"/>
                    </a:lnTo>
                    <a:lnTo>
                      <a:pt x="92" y="59"/>
                    </a:lnTo>
                    <a:lnTo>
                      <a:pt x="92" y="100"/>
                    </a:lnTo>
                    <a:lnTo>
                      <a:pt x="46" y="100"/>
                    </a:lnTo>
                    <a:lnTo>
                      <a:pt x="41" y="59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4" name="Freeform 500"/>
              <p:cNvSpPr>
                <a:spLocks/>
              </p:cNvSpPr>
              <p:nvPr/>
            </p:nvSpPr>
            <p:spPr bwMode="auto">
              <a:xfrm flipH="1">
                <a:off x="2153" y="2117"/>
                <a:ext cx="41" cy="17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" y="59"/>
                  </a:cxn>
                  <a:cxn ang="0">
                    <a:pos x="0" y="173"/>
                  </a:cxn>
                  <a:cxn ang="0">
                    <a:pos x="41" y="201"/>
                  </a:cxn>
                  <a:cxn ang="0">
                    <a:pos x="27" y="849"/>
                  </a:cxn>
                  <a:cxn ang="0">
                    <a:pos x="41" y="868"/>
                  </a:cxn>
                  <a:cxn ang="0">
                    <a:pos x="56" y="732"/>
                  </a:cxn>
                  <a:cxn ang="0">
                    <a:pos x="89" y="713"/>
                  </a:cxn>
                  <a:cxn ang="0">
                    <a:pos x="53" y="696"/>
                  </a:cxn>
                  <a:cxn ang="0">
                    <a:pos x="61" y="572"/>
                  </a:cxn>
                  <a:cxn ang="0">
                    <a:pos x="111" y="562"/>
                  </a:cxn>
                  <a:cxn ang="0">
                    <a:pos x="65" y="534"/>
                  </a:cxn>
                  <a:cxn ang="0">
                    <a:pos x="68" y="399"/>
                  </a:cxn>
                  <a:cxn ang="0">
                    <a:pos x="114" y="380"/>
                  </a:cxn>
                  <a:cxn ang="0">
                    <a:pos x="68" y="341"/>
                  </a:cxn>
                  <a:cxn ang="0">
                    <a:pos x="84" y="209"/>
                  </a:cxn>
                  <a:cxn ang="0">
                    <a:pos x="178" y="179"/>
                  </a:cxn>
                  <a:cxn ang="0">
                    <a:pos x="181" y="72"/>
                  </a:cxn>
                  <a:cxn ang="0">
                    <a:pos x="114" y="1"/>
                  </a:cxn>
                  <a:cxn ang="0">
                    <a:pos x="96" y="120"/>
                  </a:cxn>
                  <a:cxn ang="0">
                    <a:pos x="28" y="71"/>
                  </a:cxn>
                  <a:cxn ang="0">
                    <a:pos x="74" y="0"/>
                  </a:cxn>
                  <a:cxn ang="0">
                    <a:pos x="74" y="0"/>
                  </a:cxn>
                </a:cxnLst>
                <a:rect l="0" t="0" r="r" b="b"/>
                <a:pathLst>
                  <a:path w="181" h="868">
                    <a:moveTo>
                      <a:pt x="74" y="0"/>
                    </a:moveTo>
                    <a:lnTo>
                      <a:pt x="6" y="59"/>
                    </a:lnTo>
                    <a:lnTo>
                      <a:pt x="0" y="173"/>
                    </a:lnTo>
                    <a:lnTo>
                      <a:pt x="41" y="201"/>
                    </a:lnTo>
                    <a:lnTo>
                      <a:pt x="27" y="849"/>
                    </a:lnTo>
                    <a:lnTo>
                      <a:pt x="41" y="868"/>
                    </a:lnTo>
                    <a:lnTo>
                      <a:pt x="56" y="732"/>
                    </a:lnTo>
                    <a:lnTo>
                      <a:pt x="89" y="713"/>
                    </a:lnTo>
                    <a:lnTo>
                      <a:pt x="53" y="696"/>
                    </a:lnTo>
                    <a:lnTo>
                      <a:pt x="61" y="572"/>
                    </a:lnTo>
                    <a:lnTo>
                      <a:pt x="111" y="562"/>
                    </a:lnTo>
                    <a:lnTo>
                      <a:pt x="65" y="534"/>
                    </a:lnTo>
                    <a:lnTo>
                      <a:pt x="68" y="399"/>
                    </a:lnTo>
                    <a:lnTo>
                      <a:pt x="114" y="380"/>
                    </a:lnTo>
                    <a:lnTo>
                      <a:pt x="68" y="341"/>
                    </a:lnTo>
                    <a:lnTo>
                      <a:pt x="84" y="209"/>
                    </a:lnTo>
                    <a:lnTo>
                      <a:pt x="178" y="179"/>
                    </a:lnTo>
                    <a:lnTo>
                      <a:pt x="181" y="72"/>
                    </a:lnTo>
                    <a:lnTo>
                      <a:pt x="114" y="1"/>
                    </a:lnTo>
                    <a:lnTo>
                      <a:pt x="96" y="120"/>
                    </a:lnTo>
                    <a:lnTo>
                      <a:pt x="28" y="7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5" name="Freeform 501"/>
              <p:cNvSpPr>
                <a:spLocks/>
              </p:cNvSpPr>
              <p:nvPr/>
            </p:nvSpPr>
            <p:spPr bwMode="auto">
              <a:xfrm flipH="1">
                <a:off x="2060" y="2063"/>
                <a:ext cx="101" cy="65"/>
              </a:xfrm>
              <a:custGeom>
                <a:avLst/>
                <a:gdLst/>
                <a:ahLst/>
                <a:cxnLst>
                  <a:cxn ang="0">
                    <a:pos x="0" y="287"/>
                  </a:cxn>
                  <a:cxn ang="0">
                    <a:pos x="454" y="0"/>
                  </a:cxn>
                  <a:cxn ang="0">
                    <a:pos x="461" y="15"/>
                  </a:cxn>
                  <a:cxn ang="0">
                    <a:pos x="405" y="53"/>
                  </a:cxn>
                  <a:cxn ang="0">
                    <a:pos x="421" y="98"/>
                  </a:cxn>
                  <a:cxn ang="0">
                    <a:pos x="386" y="68"/>
                  </a:cxn>
                  <a:cxn ang="0">
                    <a:pos x="299" y="117"/>
                  </a:cxn>
                  <a:cxn ang="0">
                    <a:pos x="315" y="167"/>
                  </a:cxn>
                  <a:cxn ang="0">
                    <a:pos x="282" y="129"/>
                  </a:cxn>
                  <a:cxn ang="0">
                    <a:pos x="192" y="185"/>
                  </a:cxn>
                  <a:cxn ang="0">
                    <a:pos x="214" y="244"/>
                  </a:cxn>
                  <a:cxn ang="0">
                    <a:pos x="173" y="207"/>
                  </a:cxn>
                  <a:cxn ang="0">
                    <a:pos x="91" y="259"/>
                  </a:cxn>
                  <a:cxn ang="0">
                    <a:pos x="112" y="315"/>
                  </a:cxn>
                  <a:cxn ang="0">
                    <a:pos x="68" y="275"/>
                  </a:cxn>
                  <a:cxn ang="0">
                    <a:pos x="16" y="306"/>
                  </a:cxn>
                  <a:cxn ang="0">
                    <a:pos x="0" y="287"/>
                  </a:cxn>
                  <a:cxn ang="0">
                    <a:pos x="0" y="287"/>
                  </a:cxn>
                </a:cxnLst>
                <a:rect l="0" t="0" r="r" b="b"/>
                <a:pathLst>
                  <a:path w="461" h="315">
                    <a:moveTo>
                      <a:pt x="0" y="287"/>
                    </a:moveTo>
                    <a:lnTo>
                      <a:pt x="454" y="0"/>
                    </a:lnTo>
                    <a:lnTo>
                      <a:pt x="461" y="15"/>
                    </a:lnTo>
                    <a:lnTo>
                      <a:pt x="405" y="53"/>
                    </a:lnTo>
                    <a:lnTo>
                      <a:pt x="421" y="98"/>
                    </a:lnTo>
                    <a:lnTo>
                      <a:pt x="386" y="68"/>
                    </a:lnTo>
                    <a:lnTo>
                      <a:pt x="299" y="117"/>
                    </a:lnTo>
                    <a:lnTo>
                      <a:pt x="315" y="167"/>
                    </a:lnTo>
                    <a:lnTo>
                      <a:pt x="282" y="129"/>
                    </a:lnTo>
                    <a:lnTo>
                      <a:pt x="192" y="185"/>
                    </a:lnTo>
                    <a:lnTo>
                      <a:pt x="214" y="244"/>
                    </a:lnTo>
                    <a:lnTo>
                      <a:pt x="173" y="207"/>
                    </a:lnTo>
                    <a:lnTo>
                      <a:pt x="91" y="259"/>
                    </a:lnTo>
                    <a:lnTo>
                      <a:pt x="112" y="315"/>
                    </a:lnTo>
                    <a:lnTo>
                      <a:pt x="68" y="275"/>
                    </a:lnTo>
                    <a:lnTo>
                      <a:pt x="16" y="306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6" name="Freeform 502"/>
              <p:cNvSpPr>
                <a:spLocks/>
              </p:cNvSpPr>
              <p:nvPr/>
            </p:nvSpPr>
            <p:spPr bwMode="auto">
              <a:xfrm flipH="1">
                <a:off x="2071" y="2130"/>
                <a:ext cx="87" cy="58"/>
              </a:xfrm>
              <a:custGeom>
                <a:avLst/>
                <a:gdLst/>
                <a:ahLst/>
                <a:cxnLst>
                  <a:cxn ang="0">
                    <a:pos x="34" y="40"/>
                  </a:cxn>
                  <a:cxn ang="0">
                    <a:pos x="386" y="266"/>
                  </a:cxn>
                  <a:cxn ang="0">
                    <a:pos x="327" y="284"/>
                  </a:cxn>
                  <a:cxn ang="0">
                    <a:pos x="339" y="253"/>
                  </a:cxn>
                  <a:cxn ang="0">
                    <a:pos x="303" y="228"/>
                  </a:cxn>
                  <a:cxn ang="0">
                    <a:pos x="247" y="250"/>
                  </a:cxn>
                  <a:cxn ang="0">
                    <a:pos x="259" y="210"/>
                  </a:cxn>
                  <a:cxn ang="0">
                    <a:pos x="200" y="173"/>
                  </a:cxn>
                  <a:cxn ang="0">
                    <a:pos x="148" y="200"/>
                  </a:cxn>
                  <a:cxn ang="0">
                    <a:pos x="169" y="151"/>
                  </a:cxn>
                  <a:cxn ang="0">
                    <a:pos x="117" y="114"/>
                  </a:cxn>
                  <a:cxn ang="0">
                    <a:pos x="56" y="145"/>
                  </a:cxn>
                  <a:cxn ang="0">
                    <a:pos x="74" y="96"/>
                  </a:cxn>
                  <a:cxn ang="0">
                    <a:pos x="16" y="110"/>
                  </a:cxn>
                  <a:cxn ang="0">
                    <a:pos x="0" y="0"/>
                  </a:cxn>
                  <a:cxn ang="0">
                    <a:pos x="34" y="40"/>
                  </a:cxn>
                  <a:cxn ang="0">
                    <a:pos x="34" y="40"/>
                  </a:cxn>
                </a:cxnLst>
                <a:rect l="0" t="0" r="r" b="b"/>
                <a:pathLst>
                  <a:path w="386" h="284">
                    <a:moveTo>
                      <a:pt x="34" y="40"/>
                    </a:moveTo>
                    <a:lnTo>
                      <a:pt x="386" y="266"/>
                    </a:lnTo>
                    <a:lnTo>
                      <a:pt x="327" y="284"/>
                    </a:lnTo>
                    <a:lnTo>
                      <a:pt x="339" y="253"/>
                    </a:lnTo>
                    <a:lnTo>
                      <a:pt x="303" y="228"/>
                    </a:lnTo>
                    <a:lnTo>
                      <a:pt x="247" y="250"/>
                    </a:lnTo>
                    <a:lnTo>
                      <a:pt x="259" y="210"/>
                    </a:lnTo>
                    <a:lnTo>
                      <a:pt x="200" y="173"/>
                    </a:lnTo>
                    <a:lnTo>
                      <a:pt x="148" y="200"/>
                    </a:lnTo>
                    <a:lnTo>
                      <a:pt x="169" y="151"/>
                    </a:lnTo>
                    <a:lnTo>
                      <a:pt x="117" y="114"/>
                    </a:lnTo>
                    <a:lnTo>
                      <a:pt x="56" y="145"/>
                    </a:lnTo>
                    <a:lnTo>
                      <a:pt x="74" y="96"/>
                    </a:lnTo>
                    <a:lnTo>
                      <a:pt x="16" y="110"/>
                    </a:lnTo>
                    <a:lnTo>
                      <a:pt x="0" y="0"/>
                    </a:lnTo>
                    <a:lnTo>
                      <a:pt x="34" y="40"/>
                    </a:lnTo>
                    <a:lnTo>
                      <a:pt x="3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7" name="Freeform 503"/>
              <p:cNvSpPr>
                <a:spLocks/>
              </p:cNvSpPr>
              <p:nvPr/>
            </p:nvSpPr>
            <p:spPr bwMode="auto">
              <a:xfrm flipH="1">
                <a:off x="2079" y="2157"/>
                <a:ext cx="84" cy="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86" y="191"/>
                  </a:cxn>
                  <a:cxn ang="0">
                    <a:pos x="25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86" h="191">
                    <a:moveTo>
                      <a:pt x="0" y="15"/>
                    </a:moveTo>
                    <a:lnTo>
                      <a:pt x="386" y="191"/>
                    </a:lnTo>
                    <a:lnTo>
                      <a:pt x="25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8" name="Freeform 504"/>
              <p:cNvSpPr>
                <a:spLocks/>
              </p:cNvSpPr>
              <p:nvPr/>
            </p:nvSpPr>
            <p:spPr bwMode="auto">
              <a:xfrm flipH="1">
                <a:off x="2163" y="2164"/>
                <a:ext cx="14" cy="12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596"/>
                  </a:cxn>
                  <a:cxn ang="0">
                    <a:pos x="52" y="9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596">
                    <a:moveTo>
                      <a:pt x="22" y="0"/>
                    </a:moveTo>
                    <a:lnTo>
                      <a:pt x="0" y="596"/>
                    </a:lnTo>
                    <a:lnTo>
                      <a:pt x="52" y="9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9" name="Freeform 505"/>
              <p:cNvSpPr>
                <a:spLocks/>
              </p:cNvSpPr>
              <p:nvPr/>
            </p:nvSpPr>
            <p:spPr bwMode="auto">
              <a:xfrm flipH="1">
                <a:off x="2063" y="2076"/>
                <a:ext cx="87" cy="58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392" y="0"/>
                  </a:cxn>
                  <a:cxn ang="0">
                    <a:pos x="9" y="287"/>
                  </a:cxn>
                  <a:cxn ang="0">
                    <a:pos x="0" y="272"/>
                  </a:cxn>
                  <a:cxn ang="0">
                    <a:pos x="0" y="272"/>
                  </a:cxn>
                </a:cxnLst>
                <a:rect l="0" t="0" r="r" b="b"/>
                <a:pathLst>
                  <a:path w="392" h="287">
                    <a:moveTo>
                      <a:pt x="0" y="272"/>
                    </a:moveTo>
                    <a:lnTo>
                      <a:pt x="392" y="0"/>
                    </a:lnTo>
                    <a:lnTo>
                      <a:pt x="9" y="287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0" name="Freeform 506"/>
              <p:cNvSpPr>
                <a:spLocks/>
              </p:cNvSpPr>
              <p:nvPr/>
            </p:nvSpPr>
            <p:spPr bwMode="auto">
              <a:xfrm flipH="1">
                <a:off x="1855" y="2272"/>
                <a:ext cx="26" cy="24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11" y="106"/>
                  </a:cxn>
                  <a:cxn ang="0">
                    <a:pos x="55" y="118"/>
                  </a:cxn>
                  <a:cxn ang="0">
                    <a:pos x="0" y="80"/>
                  </a:cxn>
                  <a:cxn ang="0">
                    <a:pos x="95" y="84"/>
                  </a:cxn>
                  <a:cxn ang="0">
                    <a:pos x="120" y="0"/>
                  </a:cxn>
                  <a:cxn ang="0">
                    <a:pos x="120" y="0"/>
                  </a:cxn>
                </a:cxnLst>
                <a:rect l="0" t="0" r="r" b="b"/>
                <a:pathLst>
                  <a:path w="120" h="118">
                    <a:moveTo>
                      <a:pt x="120" y="0"/>
                    </a:moveTo>
                    <a:lnTo>
                      <a:pt x="111" y="106"/>
                    </a:lnTo>
                    <a:lnTo>
                      <a:pt x="55" y="118"/>
                    </a:lnTo>
                    <a:lnTo>
                      <a:pt x="0" y="80"/>
                    </a:lnTo>
                    <a:lnTo>
                      <a:pt x="95" y="84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1" name="Freeform 507"/>
              <p:cNvSpPr>
                <a:spLocks/>
              </p:cNvSpPr>
              <p:nvPr/>
            </p:nvSpPr>
            <p:spPr bwMode="auto">
              <a:xfrm flipH="1">
                <a:off x="1893" y="2190"/>
                <a:ext cx="68" cy="32"/>
              </a:xfrm>
              <a:custGeom>
                <a:avLst/>
                <a:gdLst/>
                <a:ahLst/>
                <a:cxnLst>
                  <a:cxn ang="0">
                    <a:pos x="304" y="0"/>
                  </a:cxn>
                  <a:cxn ang="0">
                    <a:pos x="172" y="31"/>
                  </a:cxn>
                  <a:cxn ang="0">
                    <a:pos x="0" y="143"/>
                  </a:cxn>
                  <a:cxn ang="0">
                    <a:pos x="304" y="0"/>
                  </a:cxn>
                  <a:cxn ang="0">
                    <a:pos x="304" y="0"/>
                  </a:cxn>
                </a:cxnLst>
                <a:rect l="0" t="0" r="r" b="b"/>
                <a:pathLst>
                  <a:path w="304" h="143">
                    <a:moveTo>
                      <a:pt x="304" y="0"/>
                    </a:moveTo>
                    <a:lnTo>
                      <a:pt x="172" y="31"/>
                    </a:lnTo>
                    <a:lnTo>
                      <a:pt x="0" y="143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2" name="Freeform 508"/>
              <p:cNvSpPr>
                <a:spLocks/>
              </p:cNvSpPr>
              <p:nvPr/>
            </p:nvSpPr>
            <p:spPr bwMode="auto">
              <a:xfrm flipH="1">
                <a:off x="2049" y="2384"/>
                <a:ext cx="36" cy="24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38"/>
                  </a:cxn>
                  <a:cxn ang="0">
                    <a:pos x="68" y="18"/>
                  </a:cxn>
                  <a:cxn ang="0">
                    <a:pos x="173" y="0"/>
                  </a:cxn>
                  <a:cxn ang="0">
                    <a:pos x="70" y="32"/>
                  </a:cxn>
                  <a:cxn ang="0">
                    <a:pos x="60" y="85"/>
                  </a:cxn>
                  <a:cxn ang="0">
                    <a:pos x="53" y="37"/>
                  </a:cxn>
                  <a:cxn ang="0">
                    <a:pos x="12" y="49"/>
                  </a:cxn>
                  <a:cxn ang="0">
                    <a:pos x="0" y="112"/>
                  </a:cxn>
                  <a:cxn ang="0">
                    <a:pos x="0" y="112"/>
                  </a:cxn>
                </a:cxnLst>
                <a:rect l="0" t="0" r="r" b="b"/>
                <a:pathLst>
                  <a:path w="173" h="112">
                    <a:moveTo>
                      <a:pt x="0" y="112"/>
                    </a:moveTo>
                    <a:lnTo>
                      <a:pt x="0" y="38"/>
                    </a:lnTo>
                    <a:lnTo>
                      <a:pt x="68" y="18"/>
                    </a:lnTo>
                    <a:lnTo>
                      <a:pt x="173" y="0"/>
                    </a:lnTo>
                    <a:lnTo>
                      <a:pt x="70" y="32"/>
                    </a:lnTo>
                    <a:lnTo>
                      <a:pt x="60" y="85"/>
                    </a:lnTo>
                    <a:lnTo>
                      <a:pt x="53" y="37"/>
                    </a:lnTo>
                    <a:lnTo>
                      <a:pt x="12" y="49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3" name="Freeform 509"/>
              <p:cNvSpPr>
                <a:spLocks/>
              </p:cNvSpPr>
              <p:nvPr/>
            </p:nvSpPr>
            <p:spPr bwMode="auto">
              <a:xfrm flipH="1">
                <a:off x="1926" y="2380"/>
                <a:ext cx="8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6" y="0"/>
                  </a:cxn>
                  <a:cxn ang="0">
                    <a:pos x="195" y="10"/>
                  </a:cxn>
                  <a:cxn ang="0">
                    <a:pos x="297" y="19"/>
                  </a:cxn>
                  <a:cxn ang="0">
                    <a:pos x="387" y="43"/>
                  </a:cxn>
                  <a:cxn ang="0">
                    <a:pos x="309" y="36"/>
                  </a:cxn>
                  <a:cxn ang="0">
                    <a:pos x="298" y="76"/>
                  </a:cxn>
                  <a:cxn ang="0">
                    <a:pos x="290" y="35"/>
                  </a:cxn>
                  <a:cxn ang="0">
                    <a:pos x="206" y="24"/>
                  </a:cxn>
                  <a:cxn ang="0">
                    <a:pos x="197" y="67"/>
                  </a:cxn>
                  <a:cxn ang="0">
                    <a:pos x="190" y="24"/>
                  </a:cxn>
                  <a:cxn ang="0">
                    <a:pos x="101" y="17"/>
                  </a:cxn>
                  <a:cxn ang="0">
                    <a:pos x="90" y="67"/>
                  </a:cxn>
                  <a:cxn ang="0">
                    <a:pos x="84" y="20"/>
                  </a:cxn>
                  <a:cxn ang="0">
                    <a:pos x="18" y="19"/>
                  </a:cxn>
                  <a:cxn ang="0">
                    <a:pos x="12" y="6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87" h="76">
                    <a:moveTo>
                      <a:pt x="0" y="4"/>
                    </a:moveTo>
                    <a:lnTo>
                      <a:pt x="86" y="0"/>
                    </a:lnTo>
                    <a:lnTo>
                      <a:pt x="195" y="10"/>
                    </a:lnTo>
                    <a:lnTo>
                      <a:pt x="297" y="19"/>
                    </a:lnTo>
                    <a:lnTo>
                      <a:pt x="387" y="43"/>
                    </a:lnTo>
                    <a:lnTo>
                      <a:pt x="309" y="36"/>
                    </a:lnTo>
                    <a:lnTo>
                      <a:pt x="298" y="76"/>
                    </a:lnTo>
                    <a:lnTo>
                      <a:pt x="290" y="35"/>
                    </a:lnTo>
                    <a:lnTo>
                      <a:pt x="206" y="24"/>
                    </a:lnTo>
                    <a:lnTo>
                      <a:pt x="197" y="67"/>
                    </a:lnTo>
                    <a:lnTo>
                      <a:pt x="190" y="24"/>
                    </a:lnTo>
                    <a:lnTo>
                      <a:pt x="101" y="17"/>
                    </a:lnTo>
                    <a:lnTo>
                      <a:pt x="90" y="67"/>
                    </a:lnTo>
                    <a:lnTo>
                      <a:pt x="84" y="20"/>
                    </a:lnTo>
                    <a:lnTo>
                      <a:pt x="18" y="19"/>
                    </a:lnTo>
                    <a:lnTo>
                      <a:pt x="12" y="6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4" name="Freeform 510"/>
              <p:cNvSpPr>
                <a:spLocks/>
              </p:cNvSpPr>
              <p:nvPr/>
            </p:nvSpPr>
            <p:spPr bwMode="auto">
              <a:xfrm flipH="1">
                <a:off x="1893" y="2392"/>
                <a:ext cx="12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15"/>
                  </a:cxn>
                  <a:cxn ang="0">
                    <a:pos x="48" y="72"/>
                  </a:cxn>
                  <a:cxn ang="0">
                    <a:pos x="40" y="2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72">
                    <a:moveTo>
                      <a:pt x="0" y="0"/>
                    </a:moveTo>
                    <a:lnTo>
                      <a:pt x="54" y="15"/>
                    </a:lnTo>
                    <a:lnTo>
                      <a:pt x="48" y="72"/>
                    </a:lnTo>
                    <a:lnTo>
                      <a:pt x="4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5" name="Freeform 511"/>
              <p:cNvSpPr>
                <a:spLocks/>
              </p:cNvSpPr>
              <p:nvPr/>
            </p:nvSpPr>
            <p:spPr bwMode="auto">
              <a:xfrm flipH="1">
                <a:off x="2019" y="2182"/>
                <a:ext cx="15" cy="2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133"/>
                  </a:cxn>
                  <a:cxn ang="0">
                    <a:pos x="66" y="118"/>
                  </a:cxn>
                  <a:cxn ang="0">
                    <a:pos x="44" y="83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6" h="133">
                    <a:moveTo>
                      <a:pt x="41" y="0"/>
                    </a:moveTo>
                    <a:lnTo>
                      <a:pt x="0" y="133"/>
                    </a:lnTo>
                    <a:lnTo>
                      <a:pt x="66" y="118"/>
                    </a:lnTo>
                    <a:lnTo>
                      <a:pt x="44" y="83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" name="Freeform 512"/>
              <p:cNvSpPr>
                <a:spLocks/>
              </p:cNvSpPr>
              <p:nvPr/>
            </p:nvSpPr>
            <p:spPr bwMode="auto">
              <a:xfrm flipH="1">
                <a:off x="2032" y="2188"/>
                <a:ext cx="17" cy="2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0" y="49"/>
                  </a:cxn>
                  <a:cxn ang="0">
                    <a:pos x="43" y="96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71" h="96">
                    <a:moveTo>
                      <a:pt x="71" y="0"/>
                    </a:moveTo>
                    <a:lnTo>
                      <a:pt x="0" y="49"/>
                    </a:lnTo>
                    <a:lnTo>
                      <a:pt x="43" y="9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" name="Freeform 513"/>
              <p:cNvSpPr>
                <a:spLocks/>
              </p:cNvSpPr>
              <p:nvPr/>
            </p:nvSpPr>
            <p:spPr bwMode="auto">
              <a:xfrm flipH="1">
                <a:off x="2025" y="2147"/>
                <a:ext cx="9" cy="3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4" y="77"/>
                  </a:cxn>
                  <a:cxn ang="0">
                    <a:pos x="0" y="14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44" h="140">
                    <a:moveTo>
                      <a:pt x="14" y="0"/>
                    </a:moveTo>
                    <a:lnTo>
                      <a:pt x="44" y="77"/>
                    </a:lnTo>
                    <a:lnTo>
                      <a:pt x="0" y="14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" name="Freeform 514"/>
              <p:cNvSpPr>
                <a:spLocks/>
              </p:cNvSpPr>
              <p:nvPr/>
            </p:nvSpPr>
            <p:spPr bwMode="auto">
              <a:xfrm flipH="1">
                <a:off x="2013" y="2146"/>
                <a:ext cx="13" cy="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7"/>
                  </a:cxn>
                  <a:cxn ang="0">
                    <a:pos x="36" y="66"/>
                  </a:cxn>
                  <a:cxn ang="0">
                    <a:pos x="27" y="115"/>
                  </a:cxn>
                  <a:cxn ang="0">
                    <a:pos x="62" y="84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62" h="115">
                    <a:moveTo>
                      <a:pt x="46" y="0"/>
                    </a:moveTo>
                    <a:lnTo>
                      <a:pt x="0" y="7"/>
                    </a:lnTo>
                    <a:lnTo>
                      <a:pt x="36" y="66"/>
                    </a:lnTo>
                    <a:lnTo>
                      <a:pt x="27" y="115"/>
                    </a:lnTo>
                    <a:lnTo>
                      <a:pt x="62" y="84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" name="Freeform 515"/>
              <p:cNvSpPr>
                <a:spLocks/>
              </p:cNvSpPr>
              <p:nvPr/>
            </p:nvSpPr>
            <p:spPr bwMode="auto">
              <a:xfrm flipH="1">
                <a:off x="2015" y="2117"/>
                <a:ext cx="11" cy="2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6" y="57"/>
                  </a:cxn>
                  <a:cxn ang="0">
                    <a:pos x="0" y="106"/>
                  </a:cxn>
                  <a:cxn ang="0">
                    <a:pos x="50" y="87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56" h="106">
                    <a:moveTo>
                      <a:pt x="56" y="0"/>
                    </a:moveTo>
                    <a:lnTo>
                      <a:pt x="16" y="57"/>
                    </a:lnTo>
                    <a:lnTo>
                      <a:pt x="0" y="106"/>
                    </a:lnTo>
                    <a:lnTo>
                      <a:pt x="50" y="87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" name="Freeform 516"/>
              <p:cNvSpPr>
                <a:spLocks/>
              </p:cNvSpPr>
              <p:nvPr/>
            </p:nvSpPr>
            <p:spPr bwMode="auto">
              <a:xfrm flipH="1">
                <a:off x="1998" y="2078"/>
                <a:ext cx="9" cy="4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52"/>
                  </a:cxn>
                  <a:cxn ang="0">
                    <a:pos x="28" y="123"/>
                  </a:cxn>
                  <a:cxn ang="0">
                    <a:pos x="34" y="214"/>
                  </a:cxn>
                  <a:cxn ang="0">
                    <a:pos x="44" y="78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44" h="214">
                    <a:moveTo>
                      <a:pt x="25" y="0"/>
                    </a:moveTo>
                    <a:lnTo>
                      <a:pt x="0" y="52"/>
                    </a:lnTo>
                    <a:lnTo>
                      <a:pt x="28" y="123"/>
                    </a:lnTo>
                    <a:lnTo>
                      <a:pt x="34" y="214"/>
                    </a:lnTo>
                    <a:lnTo>
                      <a:pt x="44" y="78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" name="Freeform 517"/>
              <p:cNvSpPr>
                <a:spLocks/>
              </p:cNvSpPr>
              <p:nvPr/>
            </p:nvSpPr>
            <p:spPr bwMode="auto">
              <a:xfrm flipH="1">
                <a:off x="2021" y="2087"/>
                <a:ext cx="5" cy="2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73"/>
                  </a:cxn>
                  <a:cxn ang="0">
                    <a:pos x="0" y="144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7" h="144">
                    <a:moveTo>
                      <a:pt x="21" y="0"/>
                    </a:moveTo>
                    <a:lnTo>
                      <a:pt x="27" y="73"/>
                    </a:lnTo>
                    <a:lnTo>
                      <a:pt x="0" y="1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2" name="Freeform 518"/>
              <p:cNvSpPr>
                <a:spLocks/>
              </p:cNvSpPr>
              <p:nvPr/>
            </p:nvSpPr>
            <p:spPr bwMode="auto">
              <a:xfrm flipH="1">
                <a:off x="2004" y="2225"/>
                <a:ext cx="9" cy="2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92"/>
                  </a:cxn>
                  <a:cxn ang="0">
                    <a:pos x="40" y="116"/>
                  </a:cxn>
                  <a:cxn ang="0">
                    <a:pos x="35" y="0"/>
                  </a:cxn>
                  <a:cxn ang="0">
                    <a:pos x="35" y="0"/>
                  </a:cxn>
                </a:cxnLst>
                <a:rect l="0" t="0" r="r" b="b"/>
                <a:pathLst>
                  <a:path w="40" h="116">
                    <a:moveTo>
                      <a:pt x="35" y="0"/>
                    </a:moveTo>
                    <a:lnTo>
                      <a:pt x="0" y="92"/>
                    </a:lnTo>
                    <a:lnTo>
                      <a:pt x="40" y="116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3" name="Freeform 519"/>
              <p:cNvSpPr>
                <a:spLocks/>
              </p:cNvSpPr>
              <p:nvPr/>
            </p:nvSpPr>
            <p:spPr bwMode="auto">
              <a:xfrm flipH="1">
                <a:off x="1998" y="2222"/>
                <a:ext cx="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40"/>
                  </a:cxn>
                  <a:cxn ang="0">
                    <a:pos x="10" y="1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118">
                    <a:moveTo>
                      <a:pt x="0" y="0"/>
                    </a:moveTo>
                    <a:lnTo>
                      <a:pt x="30" y="40"/>
                    </a:lnTo>
                    <a:lnTo>
                      <a:pt x="10" y="1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4" name="Freeform 520"/>
              <p:cNvSpPr>
                <a:spLocks/>
              </p:cNvSpPr>
              <p:nvPr/>
            </p:nvSpPr>
            <p:spPr bwMode="auto">
              <a:xfrm flipH="1">
                <a:off x="1995" y="2235"/>
                <a:ext cx="9" cy="2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77"/>
                  </a:cxn>
                  <a:cxn ang="0">
                    <a:pos x="41" y="108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1" h="108">
                    <a:moveTo>
                      <a:pt x="21" y="0"/>
                    </a:moveTo>
                    <a:lnTo>
                      <a:pt x="0" y="77"/>
                    </a:lnTo>
                    <a:lnTo>
                      <a:pt x="41" y="10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5" name="Freeform 521"/>
              <p:cNvSpPr>
                <a:spLocks/>
              </p:cNvSpPr>
              <p:nvPr/>
            </p:nvSpPr>
            <p:spPr bwMode="auto">
              <a:xfrm flipH="1">
                <a:off x="1978" y="2300"/>
                <a:ext cx="5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2"/>
                  </a:cxn>
                  <a:cxn ang="0">
                    <a:pos x="33" y="3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92">
                    <a:moveTo>
                      <a:pt x="0" y="0"/>
                    </a:moveTo>
                    <a:lnTo>
                      <a:pt x="2" y="92"/>
                    </a:lnTo>
                    <a:lnTo>
                      <a:pt x="33" y="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6" name="Freeform 522"/>
              <p:cNvSpPr>
                <a:spLocks/>
              </p:cNvSpPr>
              <p:nvPr/>
            </p:nvSpPr>
            <p:spPr bwMode="auto">
              <a:xfrm flipH="1">
                <a:off x="1978" y="2324"/>
                <a:ext cx="11" cy="2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5" y="50"/>
                  </a:cxn>
                  <a:cxn ang="0">
                    <a:pos x="0" y="109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5" h="109">
                    <a:moveTo>
                      <a:pt x="24" y="0"/>
                    </a:moveTo>
                    <a:lnTo>
                      <a:pt x="45" y="50"/>
                    </a:lnTo>
                    <a:lnTo>
                      <a:pt x="0" y="109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7" name="Freeform 523"/>
              <p:cNvSpPr>
                <a:spLocks/>
              </p:cNvSpPr>
              <p:nvPr/>
            </p:nvSpPr>
            <p:spPr bwMode="auto">
              <a:xfrm flipH="1">
                <a:off x="1977" y="2311"/>
                <a:ext cx="5" cy="1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52"/>
                  </a:cxn>
                  <a:cxn ang="0">
                    <a:pos x="28" y="95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8" h="95">
                    <a:moveTo>
                      <a:pt x="24" y="0"/>
                    </a:moveTo>
                    <a:lnTo>
                      <a:pt x="0" y="52"/>
                    </a:lnTo>
                    <a:lnTo>
                      <a:pt x="28" y="95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8" name="Freeform 524"/>
              <p:cNvSpPr>
                <a:spLocks/>
              </p:cNvSpPr>
              <p:nvPr/>
            </p:nvSpPr>
            <p:spPr bwMode="auto">
              <a:xfrm flipH="1">
                <a:off x="1989" y="2360"/>
                <a:ext cx="15" cy="1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69" y="21"/>
                  </a:cxn>
                  <a:cxn ang="0">
                    <a:pos x="0" y="68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9" h="68">
                    <a:moveTo>
                      <a:pt x="41" y="0"/>
                    </a:moveTo>
                    <a:lnTo>
                      <a:pt x="69" y="21"/>
                    </a:lnTo>
                    <a:lnTo>
                      <a:pt x="0" y="6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9" name="Freeform 525"/>
              <p:cNvSpPr>
                <a:spLocks/>
              </p:cNvSpPr>
              <p:nvPr/>
            </p:nvSpPr>
            <p:spPr bwMode="auto">
              <a:xfrm flipH="1">
                <a:off x="2058" y="2242"/>
                <a:ext cx="24" cy="2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110" y="45"/>
                  </a:cxn>
                  <a:cxn ang="0">
                    <a:pos x="35" y="102"/>
                  </a:cxn>
                  <a:cxn ang="0">
                    <a:pos x="111" y="75"/>
                  </a:cxn>
                  <a:cxn ang="0">
                    <a:pos x="107" y="136"/>
                  </a:cxn>
                  <a:cxn ang="0">
                    <a:pos x="0" y="133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11" h="136">
                    <a:moveTo>
                      <a:pt x="51" y="0"/>
                    </a:moveTo>
                    <a:lnTo>
                      <a:pt x="110" y="45"/>
                    </a:lnTo>
                    <a:lnTo>
                      <a:pt x="35" y="102"/>
                    </a:lnTo>
                    <a:lnTo>
                      <a:pt x="111" y="75"/>
                    </a:lnTo>
                    <a:lnTo>
                      <a:pt x="107" y="136"/>
                    </a:lnTo>
                    <a:lnTo>
                      <a:pt x="0" y="133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" name="Freeform 526"/>
              <p:cNvSpPr>
                <a:spLocks/>
              </p:cNvSpPr>
              <p:nvPr/>
            </p:nvSpPr>
            <p:spPr bwMode="auto">
              <a:xfrm flipH="1">
                <a:off x="2034" y="2201"/>
                <a:ext cx="16" cy="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6" y="45"/>
                  </a:cxn>
                  <a:cxn ang="0">
                    <a:pos x="18" y="120"/>
                  </a:cxn>
                  <a:cxn ang="0">
                    <a:pos x="63" y="82"/>
                  </a:cxn>
                  <a:cxn ang="0">
                    <a:pos x="76" y="190"/>
                  </a:cxn>
                  <a:cxn ang="0">
                    <a:pos x="0" y="210"/>
                  </a:cxn>
                  <a:cxn ang="0">
                    <a:pos x="11" y="15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6" h="210">
                    <a:moveTo>
                      <a:pt x="1" y="0"/>
                    </a:moveTo>
                    <a:lnTo>
                      <a:pt x="46" y="45"/>
                    </a:lnTo>
                    <a:lnTo>
                      <a:pt x="18" y="120"/>
                    </a:lnTo>
                    <a:lnTo>
                      <a:pt x="63" y="82"/>
                    </a:lnTo>
                    <a:lnTo>
                      <a:pt x="76" y="190"/>
                    </a:lnTo>
                    <a:lnTo>
                      <a:pt x="0" y="210"/>
                    </a:lnTo>
                    <a:lnTo>
                      <a:pt x="11" y="15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1" name="Freeform 527"/>
              <p:cNvSpPr>
                <a:spLocks/>
              </p:cNvSpPr>
              <p:nvPr/>
            </p:nvSpPr>
            <p:spPr bwMode="auto">
              <a:xfrm flipH="1">
                <a:off x="2086" y="2212"/>
                <a:ext cx="89" cy="6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163" y="223"/>
                  </a:cxn>
                  <a:cxn ang="0">
                    <a:pos x="401" y="0"/>
                  </a:cxn>
                  <a:cxn ang="0">
                    <a:pos x="285" y="167"/>
                  </a:cxn>
                  <a:cxn ang="0">
                    <a:pos x="91" y="330"/>
                  </a:cxn>
                  <a:cxn ang="0">
                    <a:pos x="0" y="299"/>
                  </a:cxn>
                  <a:cxn ang="0">
                    <a:pos x="0" y="299"/>
                  </a:cxn>
                </a:cxnLst>
                <a:rect l="0" t="0" r="r" b="b"/>
                <a:pathLst>
                  <a:path w="401" h="330">
                    <a:moveTo>
                      <a:pt x="0" y="299"/>
                    </a:moveTo>
                    <a:lnTo>
                      <a:pt x="163" y="223"/>
                    </a:lnTo>
                    <a:lnTo>
                      <a:pt x="401" y="0"/>
                    </a:lnTo>
                    <a:lnTo>
                      <a:pt x="285" y="167"/>
                    </a:lnTo>
                    <a:lnTo>
                      <a:pt x="91" y="330"/>
                    </a:lnTo>
                    <a:lnTo>
                      <a:pt x="0" y="299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2" name="Freeform 528"/>
              <p:cNvSpPr>
                <a:spLocks/>
              </p:cNvSpPr>
              <p:nvPr/>
            </p:nvSpPr>
            <p:spPr bwMode="auto">
              <a:xfrm flipH="1">
                <a:off x="1851" y="2302"/>
                <a:ext cx="15" cy="2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65" y="30"/>
                  </a:cxn>
                  <a:cxn ang="0">
                    <a:pos x="46" y="113"/>
                  </a:cxn>
                  <a:cxn ang="0">
                    <a:pos x="0" y="129"/>
                  </a:cxn>
                  <a:cxn ang="0">
                    <a:pos x="34" y="4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5" h="129">
                    <a:moveTo>
                      <a:pt x="22" y="0"/>
                    </a:moveTo>
                    <a:lnTo>
                      <a:pt x="65" y="30"/>
                    </a:lnTo>
                    <a:lnTo>
                      <a:pt x="46" y="113"/>
                    </a:lnTo>
                    <a:lnTo>
                      <a:pt x="0" y="129"/>
                    </a:lnTo>
                    <a:lnTo>
                      <a:pt x="34" y="45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3" name="Freeform 529"/>
              <p:cNvSpPr>
                <a:spLocks/>
              </p:cNvSpPr>
              <p:nvPr/>
            </p:nvSpPr>
            <p:spPr bwMode="auto">
              <a:xfrm flipH="1">
                <a:off x="2123" y="1998"/>
                <a:ext cx="64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9" y="198"/>
                  </a:cxn>
                  <a:cxn ang="0">
                    <a:pos x="210" y="217"/>
                  </a:cxn>
                  <a:cxn ang="0">
                    <a:pos x="290" y="304"/>
                  </a:cxn>
                  <a:cxn ang="0">
                    <a:pos x="80" y="180"/>
                  </a:cxn>
                  <a:cxn ang="0">
                    <a:pos x="148" y="17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0" h="304">
                    <a:moveTo>
                      <a:pt x="0" y="0"/>
                    </a:moveTo>
                    <a:lnTo>
                      <a:pt x="259" y="198"/>
                    </a:lnTo>
                    <a:lnTo>
                      <a:pt x="210" y="217"/>
                    </a:lnTo>
                    <a:lnTo>
                      <a:pt x="290" y="304"/>
                    </a:lnTo>
                    <a:lnTo>
                      <a:pt x="80" y="180"/>
                    </a:lnTo>
                    <a:lnTo>
                      <a:pt x="148" y="1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4" name="Freeform 530"/>
              <p:cNvSpPr>
                <a:spLocks/>
              </p:cNvSpPr>
              <p:nvPr/>
            </p:nvSpPr>
            <p:spPr bwMode="auto">
              <a:xfrm flipH="1">
                <a:off x="2203" y="2141"/>
                <a:ext cx="10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8" y="149"/>
                  </a:cxn>
                  <a:cxn ang="0">
                    <a:pos x="241" y="130"/>
                  </a:cxn>
                  <a:cxn ang="0">
                    <a:pos x="463" y="241"/>
                  </a:cxn>
                  <a:cxn ang="0">
                    <a:pos x="105" y="137"/>
                  </a:cxn>
                  <a:cxn ang="0">
                    <a:pos x="179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3" h="241">
                    <a:moveTo>
                      <a:pt x="0" y="0"/>
                    </a:moveTo>
                    <a:lnTo>
                      <a:pt x="408" y="149"/>
                    </a:lnTo>
                    <a:lnTo>
                      <a:pt x="241" y="130"/>
                    </a:lnTo>
                    <a:lnTo>
                      <a:pt x="463" y="241"/>
                    </a:lnTo>
                    <a:lnTo>
                      <a:pt x="105" y="137"/>
                    </a:lnTo>
                    <a:lnTo>
                      <a:pt x="179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5" name="Freeform 531"/>
              <p:cNvSpPr>
                <a:spLocks/>
              </p:cNvSpPr>
              <p:nvPr/>
            </p:nvSpPr>
            <p:spPr bwMode="auto">
              <a:xfrm flipH="1">
                <a:off x="2217" y="2206"/>
                <a:ext cx="7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3" y="80"/>
                  </a:cxn>
                  <a:cxn ang="0">
                    <a:pos x="197" y="99"/>
                  </a:cxn>
                  <a:cxn ang="0">
                    <a:pos x="321" y="167"/>
                  </a:cxn>
                  <a:cxn ang="0">
                    <a:pos x="93" y="111"/>
                  </a:cxn>
                  <a:cxn ang="0">
                    <a:pos x="149" y="9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1" h="167">
                    <a:moveTo>
                      <a:pt x="0" y="0"/>
                    </a:moveTo>
                    <a:lnTo>
                      <a:pt x="253" y="80"/>
                    </a:lnTo>
                    <a:lnTo>
                      <a:pt x="197" y="99"/>
                    </a:lnTo>
                    <a:lnTo>
                      <a:pt x="321" y="167"/>
                    </a:lnTo>
                    <a:lnTo>
                      <a:pt x="93" y="111"/>
                    </a:lnTo>
                    <a:lnTo>
                      <a:pt x="149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6" name="Freeform 532"/>
              <p:cNvSpPr>
                <a:spLocks/>
              </p:cNvSpPr>
              <p:nvPr/>
            </p:nvSpPr>
            <p:spPr bwMode="auto">
              <a:xfrm flipH="1">
                <a:off x="1905" y="2133"/>
                <a:ext cx="82" cy="6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111" y="115"/>
                  </a:cxn>
                  <a:cxn ang="0">
                    <a:pos x="103" y="252"/>
                  </a:cxn>
                  <a:cxn ang="0">
                    <a:pos x="0" y="344"/>
                  </a:cxn>
                  <a:cxn ang="0">
                    <a:pos x="114" y="324"/>
                  </a:cxn>
                  <a:cxn ang="0">
                    <a:pos x="229" y="268"/>
                  </a:cxn>
                  <a:cxn ang="0">
                    <a:pos x="209" y="189"/>
                  </a:cxn>
                  <a:cxn ang="0">
                    <a:pos x="244" y="153"/>
                  </a:cxn>
                  <a:cxn ang="0">
                    <a:pos x="363" y="166"/>
                  </a:cxn>
                  <a:cxn ang="0">
                    <a:pos x="295" y="115"/>
                  </a:cxn>
                  <a:cxn ang="0">
                    <a:pos x="190" y="107"/>
                  </a:cxn>
                  <a:cxn ang="0">
                    <a:pos x="150" y="153"/>
                  </a:cxn>
                  <a:cxn ang="0">
                    <a:pos x="130" y="39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363" h="344">
                    <a:moveTo>
                      <a:pt x="75" y="0"/>
                    </a:moveTo>
                    <a:lnTo>
                      <a:pt x="111" y="115"/>
                    </a:lnTo>
                    <a:lnTo>
                      <a:pt x="103" y="252"/>
                    </a:lnTo>
                    <a:lnTo>
                      <a:pt x="0" y="344"/>
                    </a:lnTo>
                    <a:lnTo>
                      <a:pt x="114" y="324"/>
                    </a:lnTo>
                    <a:lnTo>
                      <a:pt x="229" y="268"/>
                    </a:lnTo>
                    <a:lnTo>
                      <a:pt x="209" y="189"/>
                    </a:lnTo>
                    <a:lnTo>
                      <a:pt x="244" y="153"/>
                    </a:lnTo>
                    <a:lnTo>
                      <a:pt x="363" y="166"/>
                    </a:lnTo>
                    <a:lnTo>
                      <a:pt x="295" y="115"/>
                    </a:lnTo>
                    <a:lnTo>
                      <a:pt x="190" y="107"/>
                    </a:lnTo>
                    <a:lnTo>
                      <a:pt x="150" y="153"/>
                    </a:lnTo>
                    <a:lnTo>
                      <a:pt x="130" y="39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80D2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00113" y="4797425"/>
            <a:ext cx="1127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>
                <a:solidFill>
                  <a:srgbClr val="073D79"/>
                </a:solidFill>
                <a:latin typeface="Arial Narrow" pitchFamily="34" charset="0"/>
                <a:ea typeface="ヒラギノ角ゴ Pro W3"/>
                <a:cs typeface="ヒラギノ角ゴ Pro W3"/>
              </a:rPr>
              <a:t>Video 3D Sensio HD-SDI (1.5 Gbit/s)</a:t>
            </a:r>
          </a:p>
        </p:txBody>
      </p:sp>
      <p:grpSp>
        <p:nvGrpSpPr>
          <p:cNvPr id="31" name="Group 464"/>
          <p:cNvGrpSpPr>
            <a:grpSpLocks/>
          </p:cNvGrpSpPr>
          <p:nvPr/>
        </p:nvGrpSpPr>
        <p:grpSpPr bwMode="auto">
          <a:xfrm>
            <a:off x="4787900" y="4149725"/>
            <a:ext cx="1439863" cy="431800"/>
            <a:chOff x="3152" y="1117"/>
            <a:chExt cx="1120" cy="272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3152" y="1117"/>
              <a:ext cx="10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152" y="1117"/>
              <a:ext cx="11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000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Russian commentary </a:t>
              </a:r>
            </a:p>
            <a:p>
              <a:pPr algn="ctr" eaLnBrk="0" hangingPunct="0"/>
              <a:r>
                <a:rPr lang="en-GB" sz="1000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(NTV PLus) </a:t>
              </a:r>
            </a:p>
          </p:txBody>
        </p:sp>
      </p:grpSp>
      <p:grpSp>
        <p:nvGrpSpPr>
          <p:cNvPr id="6677" name="Group 548"/>
          <p:cNvGrpSpPr>
            <a:grpSpLocks/>
          </p:cNvGrpSpPr>
          <p:nvPr/>
        </p:nvGrpSpPr>
        <p:grpSpPr bwMode="auto">
          <a:xfrm>
            <a:off x="2627313" y="3716338"/>
            <a:ext cx="1778000" cy="457200"/>
            <a:chOff x="3152" y="1117"/>
            <a:chExt cx="1120" cy="288"/>
          </a:xfrm>
        </p:grpSpPr>
        <p:sp>
          <p:nvSpPr>
            <p:cNvPr id="6693" name="Rectangle 549"/>
            <p:cNvSpPr>
              <a:spLocks noChangeArrowheads="1"/>
            </p:cNvSpPr>
            <p:nvPr/>
          </p:nvSpPr>
          <p:spPr bwMode="auto">
            <a:xfrm>
              <a:off x="3152" y="1117"/>
              <a:ext cx="10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152" y="1117"/>
              <a:ext cx="11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200" b="1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Dolby E decoder</a:t>
              </a:r>
            </a:p>
            <a:p>
              <a:pPr algn="ctr" eaLnBrk="0" hangingPunct="0"/>
              <a:r>
                <a:rPr lang="fr-FR" sz="1200" b="1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DP 572</a:t>
              </a:r>
              <a:endParaRPr lang="en-GB" sz="12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6695" name="Line 551"/>
          <p:cNvSpPr>
            <a:spLocks noChangeShapeType="1"/>
          </p:cNvSpPr>
          <p:nvPr/>
        </p:nvSpPr>
        <p:spPr bwMode="auto">
          <a:xfrm>
            <a:off x="2700338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96" name="Line 552"/>
          <p:cNvSpPr>
            <a:spLocks noChangeShapeType="1"/>
          </p:cNvSpPr>
          <p:nvPr/>
        </p:nvSpPr>
        <p:spPr bwMode="auto">
          <a:xfrm>
            <a:off x="2843213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97" name="Line 553"/>
          <p:cNvSpPr>
            <a:spLocks noChangeShapeType="1"/>
          </p:cNvSpPr>
          <p:nvPr/>
        </p:nvSpPr>
        <p:spPr bwMode="auto">
          <a:xfrm>
            <a:off x="2987675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98" name="Line 554"/>
          <p:cNvSpPr>
            <a:spLocks noChangeShapeType="1"/>
          </p:cNvSpPr>
          <p:nvPr/>
        </p:nvSpPr>
        <p:spPr bwMode="auto">
          <a:xfrm>
            <a:off x="3276600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99" name="Line 555"/>
          <p:cNvSpPr>
            <a:spLocks noChangeShapeType="1"/>
          </p:cNvSpPr>
          <p:nvPr/>
        </p:nvSpPr>
        <p:spPr bwMode="auto">
          <a:xfrm>
            <a:off x="3563938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6678" name="Group 557"/>
          <p:cNvGrpSpPr>
            <a:grpSpLocks/>
          </p:cNvGrpSpPr>
          <p:nvPr/>
        </p:nvGrpSpPr>
        <p:grpSpPr bwMode="auto">
          <a:xfrm>
            <a:off x="2627313" y="4868863"/>
            <a:ext cx="1778000" cy="457200"/>
            <a:chOff x="3152" y="1117"/>
            <a:chExt cx="1120" cy="288"/>
          </a:xfrm>
        </p:grpSpPr>
        <p:sp>
          <p:nvSpPr>
            <p:cNvPr id="6702" name="Rectangle 558"/>
            <p:cNvSpPr>
              <a:spLocks noChangeArrowheads="1"/>
            </p:cNvSpPr>
            <p:nvPr/>
          </p:nvSpPr>
          <p:spPr bwMode="auto">
            <a:xfrm>
              <a:off x="3152" y="1117"/>
              <a:ext cx="10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152" y="1117"/>
              <a:ext cx="11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1200" b="1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Dolby AC3 encoder</a:t>
              </a:r>
            </a:p>
            <a:p>
              <a:pPr algn="ctr" eaLnBrk="0" hangingPunct="0"/>
              <a:r>
                <a:rPr lang="fr-FR" sz="1200" b="1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DSP 569</a:t>
              </a:r>
              <a:endParaRPr lang="en-GB" sz="12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63938" y="4149725"/>
            <a:ext cx="12969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>
                <a:solidFill>
                  <a:srgbClr val="7D0314"/>
                </a:solidFill>
                <a:latin typeface="Arial Narrow" pitchFamily="34" charset="0"/>
                <a:ea typeface="ヒラギノ角ゴ Pro W3"/>
                <a:cs typeface="ヒラギノ角ゴ Pro W3"/>
              </a:rPr>
              <a:t>Central track replaced by Rusian commentary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48038" y="5300663"/>
            <a:ext cx="15128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AC3 audio (Ambience + Russian commentary)</a:t>
            </a:r>
          </a:p>
        </p:txBody>
      </p:sp>
      <p:sp>
        <p:nvSpPr>
          <p:cNvPr id="6715" name="Line 571"/>
          <p:cNvSpPr>
            <a:spLocks noChangeShapeType="1"/>
          </p:cNvSpPr>
          <p:nvPr/>
        </p:nvSpPr>
        <p:spPr bwMode="auto">
          <a:xfrm flipH="1">
            <a:off x="2484438" y="558958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63713" y="5876925"/>
            <a:ext cx="1547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HD MPEG-4 or 2  encoder</a:t>
            </a:r>
          </a:p>
          <a:p>
            <a:pPr algn="ctr" eaLnBrk="0" hangingPunct="0"/>
            <a:r>
              <a:rPr lang="fr-FR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(with AC3 audio input)</a:t>
            </a:r>
            <a:endParaRPr lang="en-GB" sz="1000" b="1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20" name="Rectangle 576"/>
          <p:cNvSpPr>
            <a:spLocks noChangeArrowheads="1"/>
          </p:cNvSpPr>
          <p:nvPr/>
        </p:nvSpPr>
        <p:spPr bwMode="auto">
          <a:xfrm>
            <a:off x="1763713" y="5876925"/>
            <a:ext cx="1439862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724" name="Line 580"/>
          <p:cNvSpPr>
            <a:spLocks noChangeShapeType="1"/>
          </p:cNvSpPr>
          <p:nvPr/>
        </p:nvSpPr>
        <p:spPr bwMode="auto">
          <a:xfrm>
            <a:off x="2484438" y="5589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835150" y="5589588"/>
            <a:ext cx="151288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AC3</a:t>
            </a:r>
          </a:p>
        </p:txBody>
      </p:sp>
      <p:sp>
        <p:nvSpPr>
          <p:cNvPr id="6728" name="AutoShape 584"/>
          <p:cNvSpPr>
            <a:spLocks noChangeArrowheads="1"/>
          </p:cNvSpPr>
          <p:nvPr/>
        </p:nvSpPr>
        <p:spPr bwMode="auto">
          <a:xfrm>
            <a:off x="3708400" y="5949950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35375" y="6092825"/>
            <a:ext cx="16160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40 Mbit/s HD MPEG-2 or </a:t>
            </a:r>
            <a:endParaRPr lang="en-GB" sz="1000" b="1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25 Mbit/s MPEG-4 (Video 3D + AC3, Russian)</a:t>
            </a:r>
          </a:p>
        </p:txBody>
      </p:sp>
      <p:sp>
        <p:nvSpPr>
          <p:cNvPr id="6731" name="AutoShape 587"/>
          <p:cNvSpPr>
            <a:spLocks noChangeArrowheads="1"/>
          </p:cNvSpPr>
          <p:nvPr/>
        </p:nvSpPr>
        <p:spPr bwMode="auto">
          <a:xfrm>
            <a:off x="6948488" y="5516563"/>
            <a:ext cx="325437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948488" y="6092825"/>
            <a:ext cx="7683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8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NTV Plus MUX </a:t>
            </a:r>
            <a:endParaRPr lang="en-GB" sz="800" b="1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34" name="Freeform 590"/>
          <p:cNvSpPr>
            <a:spLocks/>
          </p:cNvSpPr>
          <p:nvPr/>
        </p:nvSpPr>
        <p:spPr bwMode="auto">
          <a:xfrm>
            <a:off x="6300788" y="4149725"/>
            <a:ext cx="1628798" cy="2708275"/>
          </a:xfrm>
          <a:custGeom>
            <a:avLst/>
            <a:gdLst/>
            <a:ahLst/>
            <a:cxnLst>
              <a:cxn ang="0">
                <a:pos x="134" y="160"/>
              </a:cxn>
              <a:cxn ang="0">
                <a:pos x="110" y="207"/>
              </a:cxn>
              <a:cxn ang="0">
                <a:pos x="87" y="294"/>
              </a:cxn>
              <a:cxn ang="0">
                <a:pos x="63" y="468"/>
              </a:cxn>
              <a:cxn ang="0">
                <a:pos x="39" y="1091"/>
              </a:cxn>
              <a:cxn ang="0">
                <a:pos x="102" y="1501"/>
              </a:cxn>
              <a:cxn ang="0">
                <a:pos x="150" y="1564"/>
              </a:cxn>
              <a:cxn ang="0">
                <a:pos x="331" y="1659"/>
              </a:cxn>
              <a:cxn ang="0">
                <a:pos x="639" y="1675"/>
              </a:cxn>
              <a:cxn ang="0">
                <a:pos x="813" y="1604"/>
              </a:cxn>
              <a:cxn ang="0">
                <a:pos x="860" y="1580"/>
              </a:cxn>
              <a:cxn ang="0">
                <a:pos x="907" y="1564"/>
              </a:cxn>
              <a:cxn ang="0">
                <a:pos x="1041" y="1478"/>
              </a:cxn>
              <a:cxn ang="0">
                <a:pos x="1176" y="1328"/>
              </a:cxn>
              <a:cxn ang="0">
                <a:pos x="1191" y="1288"/>
              </a:cxn>
              <a:cxn ang="0">
                <a:pos x="1223" y="1241"/>
              </a:cxn>
              <a:cxn ang="0">
                <a:pos x="1262" y="1130"/>
              </a:cxn>
              <a:cxn ang="0">
                <a:pos x="1144" y="610"/>
              </a:cxn>
              <a:cxn ang="0">
                <a:pos x="1081" y="531"/>
              </a:cxn>
              <a:cxn ang="0">
                <a:pos x="1034" y="483"/>
              </a:cxn>
              <a:cxn ang="0">
                <a:pos x="1010" y="460"/>
              </a:cxn>
              <a:cxn ang="0">
                <a:pos x="923" y="341"/>
              </a:cxn>
              <a:cxn ang="0">
                <a:pos x="615" y="128"/>
              </a:cxn>
              <a:cxn ang="0">
                <a:pos x="536" y="97"/>
              </a:cxn>
              <a:cxn ang="0">
                <a:pos x="379" y="49"/>
              </a:cxn>
              <a:cxn ang="0">
                <a:pos x="134" y="160"/>
              </a:cxn>
            </a:cxnLst>
            <a:rect l="0" t="0" r="r" b="b"/>
            <a:pathLst>
              <a:path w="1304" h="1716">
                <a:moveTo>
                  <a:pt x="134" y="160"/>
                </a:moveTo>
                <a:cubicBezTo>
                  <a:pt x="114" y="221"/>
                  <a:pt x="141" y="146"/>
                  <a:pt x="110" y="207"/>
                </a:cubicBezTo>
                <a:cubicBezTo>
                  <a:pt x="96" y="234"/>
                  <a:pt x="96" y="266"/>
                  <a:pt x="87" y="294"/>
                </a:cubicBezTo>
                <a:cubicBezTo>
                  <a:pt x="79" y="352"/>
                  <a:pt x="75" y="410"/>
                  <a:pt x="63" y="468"/>
                </a:cubicBezTo>
                <a:cubicBezTo>
                  <a:pt x="45" y="675"/>
                  <a:pt x="39" y="1091"/>
                  <a:pt x="39" y="1091"/>
                </a:cubicBezTo>
                <a:cubicBezTo>
                  <a:pt x="42" y="1213"/>
                  <a:pt x="0" y="1399"/>
                  <a:pt x="102" y="1501"/>
                </a:cubicBezTo>
                <a:cubicBezTo>
                  <a:pt x="113" y="1533"/>
                  <a:pt x="121" y="1546"/>
                  <a:pt x="150" y="1564"/>
                </a:cubicBezTo>
                <a:cubicBezTo>
                  <a:pt x="189" y="1622"/>
                  <a:pt x="266" y="1642"/>
                  <a:pt x="331" y="1659"/>
                </a:cubicBezTo>
                <a:cubicBezTo>
                  <a:pt x="416" y="1716"/>
                  <a:pt x="558" y="1678"/>
                  <a:pt x="639" y="1675"/>
                </a:cubicBezTo>
                <a:cubicBezTo>
                  <a:pt x="701" y="1659"/>
                  <a:pt x="752" y="1625"/>
                  <a:pt x="813" y="1604"/>
                </a:cubicBezTo>
                <a:cubicBezTo>
                  <a:pt x="892" y="1577"/>
                  <a:pt x="774" y="1619"/>
                  <a:pt x="860" y="1580"/>
                </a:cubicBezTo>
                <a:cubicBezTo>
                  <a:pt x="875" y="1573"/>
                  <a:pt x="907" y="1564"/>
                  <a:pt x="907" y="1564"/>
                </a:cubicBezTo>
                <a:cubicBezTo>
                  <a:pt x="933" y="1526"/>
                  <a:pt x="997" y="1491"/>
                  <a:pt x="1041" y="1478"/>
                </a:cubicBezTo>
                <a:cubicBezTo>
                  <a:pt x="1093" y="1426"/>
                  <a:pt x="1144" y="1401"/>
                  <a:pt x="1176" y="1328"/>
                </a:cubicBezTo>
                <a:cubicBezTo>
                  <a:pt x="1182" y="1315"/>
                  <a:pt x="1184" y="1301"/>
                  <a:pt x="1191" y="1288"/>
                </a:cubicBezTo>
                <a:cubicBezTo>
                  <a:pt x="1200" y="1271"/>
                  <a:pt x="1223" y="1241"/>
                  <a:pt x="1223" y="1241"/>
                </a:cubicBezTo>
                <a:cubicBezTo>
                  <a:pt x="1233" y="1202"/>
                  <a:pt x="1252" y="1170"/>
                  <a:pt x="1262" y="1130"/>
                </a:cubicBezTo>
                <a:cubicBezTo>
                  <a:pt x="1258" y="991"/>
                  <a:pt x="1304" y="710"/>
                  <a:pt x="1144" y="610"/>
                </a:cubicBezTo>
                <a:cubicBezTo>
                  <a:pt x="1126" y="582"/>
                  <a:pt x="1103" y="556"/>
                  <a:pt x="1081" y="531"/>
                </a:cubicBezTo>
                <a:cubicBezTo>
                  <a:pt x="1066" y="514"/>
                  <a:pt x="1050" y="499"/>
                  <a:pt x="1034" y="483"/>
                </a:cubicBezTo>
                <a:cubicBezTo>
                  <a:pt x="1026" y="475"/>
                  <a:pt x="1010" y="460"/>
                  <a:pt x="1010" y="460"/>
                </a:cubicBezTo>
                <a:cubicBezTo>
                  <a:pt x="995" y="415"/>
                  <a:pt x="954" y="378"/>
                  <a:pt x="923" y="341"/>
                </a:cubicBezTo>
                <a:cubicBezTo>
                  <a:pt x="845" y="249"/>
                  <a:pt x="735" y="158"/>
                  <a:pt x="615" y="128"/>
                </a:cubicBezTo>
                <a:cubicBezTo>
                  <a:pt x="589" y="111"/>
                  <a:pt x="565" y="107"/>
                  <a:pt x="536" y="97"/>
                </a:cubicBezTo>
                <a:cubicBezTo>
                  <a:pt x="489" y="64"/>
                  <a:pt x="434" y="57"/>
                  <a:pt x="379" y="49"/>
                </a:cubicBezTo>
                <a:cubicBezTo>
                  <a:pt x="179" y="56"/>
                  <a:pt x="134" y="0"/>
                  <a:pt x="134" y="160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227763" y="3644900"/>
            <a:ext cx="15128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NTV Plus Teleport</a:t>
            </a:r>
          </a:p>
        </p:txBody>
      </p:sp>
      <p:sp>
        <p:nvSpPr>
          <p:cNvPr id="6738" name="Line 594"/>
          <p:cNvSpPr>
            <a:spLocks noChangeShapeType="1"/>
          </p:cNvSpPr>
          <p:nvPr/>
        </p:nvSpPr>
        <p:spPr bwMode="auto">
          <a:xfrm flipH="1">
            <a:off x="6804025" y="3860800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679" name="Group 597"/>
          <p:cNvGrpSpPr>
            <a:grpSpLocks/>
          </p:cNvGrpSpPr>
          <p:nvPr/>
        </p:nvGrpSpPr>
        <p:grpSpPr bwMode="auto">
          <a:xfrm>
            <a:off x="3132138" y="5876925"/>
            <a:ext cx="647700" cy="390525"/>
            <a:chOff x="3334" y="1706"/>
            <a:chExt cx="408" cy="246"/>
          </a:xfrm>
        </p:grpSpPr>
        <p:sp>
          <p:nvSpPr>
            <p:cNvPr id="6739" name="Rectangle 595"/>
            <p:cNvSpPr>
              <a:spLocks noChangeArrowheads="1"/>
            </p:cNvSpPr>
            <p:nvPr/>
          </p:nvSpPr>
          <p:spPr bwMode="auto">
            <a:xfrm>
              <a:off x="3379" y="1706"/>
              <a:ext cx="317" cy="2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334" y="1706"/>
              <a:ext cx="408" cy="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900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BISS</a:t>
              </a:r>
              <a:endParaRPr lang="en-GB" sz="90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endParaRPr>
            </a:p>
            <a:p>
              <a:pPr algn="ctr" eaLnBrk="0" hangingPunct="0"/>
              <a:r>
                <a:rPr lang="en-GB" sz="900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encryption</a:t>
              </a:r>
            </a:p>
          </p:txBody>
        </p:sp>
      </p:grpSp>
      <p:pic>
        <p:nvPicPr>
          <p:cNvPr id="6743" name="Picture 599" descr="MCj03235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213100"/>
            <a:ext cx="873125" cy="935038"/>
          </a:xfrm>
          <a:prstGeom prst="rect">
            <a:avLst/>
          </a:prstGeom>
          <a:noFill/>
        </p:spPr>
      </p:pic>
      <p:grpSp>
        <p:nvGrpSpPr>
          <p:cNvPr id="6680" name="Group 600"/>
          <p:cNvGrpSpPr>
            <a:grpSpLocks/>
          </p:cNvGrpSpPr>
          <p:nvPr/>
        </p:nvGrpSpPr>
        <p:grpSpPr bwMode="auto">
          <a:xfrm>
            <a:off x="2484438" y="4508500"/>
            <a:ext cx="2089150" cy="215900"/>
            <a:chOff x="3152" y="1117"/>
            <a:chExt cx="1120" cy="272"/>
          </a:xfrm>
        </p:grpSpPr>
        <p:sp>
          <p:nvSpPr>
            <p:cNvPr id="6745" name="Rectangle 601"/>
            <p:cNvSpPr>
              <a:spLocks noChangeArrowheads="1"/>
            </p:cNvSpPr>
            <p:nvPr/>
          </p:nvSpPr>
          <p:spPr bwMode="auto">
            <a:xfrm>
              <a:off x="3152" y="1117"/>
              <a:ext cx="10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152" y="1117"/>
              <a:ext cx="1120" cy="2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800">
                  <a:solidFill>
                    <a:srgbClr val="0E3872"/>
                  </a:solidFill>
                  <a:latin typeface="Arial Narrow" pitchFamily="34" charset="0"/>
                  <a:ea typeface="ヒラギノ角ゴ Pro W3"/>
                  <a:cs typeface="ヒラギノ角ゴ Pro W3"/>
                </a:rPr>
                <a:t>Digital audio desk + Technician (control of levels)</a:t>
              </a:r>
            </a:p>
          </p:txBody>
        </p:sp>
      </p:grpSp>
      <p:sp>
        <p:nvSpPr>
          <p:cNvPr id="6747" name="Line 603"/>
          <p:cNvSpPr>
            <a:spLocks noChangeShapeType="1"/>
          </p:cNvSpPr>
          <p:nvPr/>
        </p:nvSpPr>
        <p:spPr bwMode="auto">
          <a:xfrm>
            <a:off x="2771775" y="4724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48" name="Line 604"/>
          <p:cNvSpPr>
            <a:spLocks noChangeShapeType="1"/>
          </p:cNvSpPr>
          <p:nvPr/>
        </p:nvSpPr>
        <p:spPr bwMode="auto">
          <a:xfrm>
            <a:off x="3924300" y="4724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49" name="Line 605"/>
          <p:cNvSpPr>
            <a:spLocks noChangeShapeType="1"/>
          </p:cNvSpPr>
          <p:nvPr/>
        </p:nvSpPr>
        <p:spPr bwMode="auto">
          <a:xfrm>
            <a:off x="3635375" y="4724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50" name="Line 606"/>
          <p:cNvSpPr>
            <a:spLocks noChangeShapeType="1"/>
          </p:cNvSpPr>
          <p:nvPr/>
        </p:nvSpPr>
        <p:spPr bwMode="auto">
          <a:xfrm>
            <a:off x="3348038" y="4724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51" name="Line 607"/>
          <p:cNvSpPr>
            <a:spLocks noChangeShapeType="1"/>
          </p:cNvSpPr>
          <p:nvPr/>
        </p:nvSpPr>
        <p:spPr bwMode="auto">
          <a:xfrm>
            <a:off x="3059113" y="4724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52" name="Line 608"/>
          <p:cNvSpPr>
            <a:spLocks noChangeShapeType="1"/>
          </p:cNvSpPr>
          <p:nvPr/>
        </p:nvSpPr>
        <p:spPr bwMode="auto">
          <a:xfrm>
            <a:off x="4211638" y="4724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753" name="Line 609"/>
          <p:cNvSpPr>
            <a:spLocks noChangeShapeType="1"/>
          </p:cNvSpPr>
          <p:nvPr/>
        </p:nvSpPr>
        <p:spPr bwMode="auto">
          <a:xfrm>
            <a:off x="3132138" y="41497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380288" y="1628775"/>
            <a:ext cx="1339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W7 </a:t>
            </a:r>
          </a:p>
          <a:p>
            <a:pPr algn="ctr" eaLnBrk="0" hangingPunct="0"/>
            <a:r>
              <a:rPr lang="en-GB" sz="1000" b="1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Ku-band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195513" y="549275"/>
            <a:ext cx="33131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000" u="sng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3D Signal from South Africa :</a:t>
            </a:r>
          </a:p>
          <a:p>
            <a:pPr eaLnBrk="0" hangingPunct="0"/>
            <a:r>
              <a:rPr lang="fr-FR" sz="100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HD SDI 1080i/50  / W2A / 10° East  / Ku-band</a:t>
            </a:r>
          </a:p>
          <a:p>
            <a:pPr eaLnBrk="0" hangingPunct="0"/>
            <a:r>
              <a:rPr lang="fr-FR" sz="100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Linear Pol. / 16/9 / 40 Mbit/s / MPEG-2  4:2:0</a:t>
            </a:r>
          </a:p>
          <a:p>
            <a:pPr eaLnBrk="0" hangingPunct="0"/>
            <a:r>
              <a:rPr lang="fr-FR" sz="100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20.6648 Msymbol/s  /  FEC 2/3  /  8PSK  DVB-S2   </a:t>
            </a:r>
          </a:p>
          <a:p>
            <a:pPr eaLnBrk="0" hangingPunct="0"/>
            <a:r>
              <a:rPr lang="fr-FR" sz="1000">
                <a:solidFill>
                  <a:srgbClr val="0E3872"/>
                </a:solidFill>
                <a:latin typeface="Arial Narrow" pitchFamily="34" charset="0"/>
                <a:ea typeface="ヒラギノ角ゴ Pro W3"/>
                <a:cs typeface="ヒラギノ角ゴ Pro W3"/>
              </a:rPr>
              <a:t>27 MHz  / Sensio 3D Technology</a:t>
            </a:r>
            <a:endParaRPr lang="en-GB" sz="1000">
              <a:solidFill>
                <a:srgbClr val="0E3872"/>
              </a:solidFill>
              <a:latin typeface="Arial Narrow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76" name="Рисунок 10" descr="ntvpluscolor_jp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904250"/>
            <a:ext cx="1142976" cy="95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0" grpId="0"/>
      <p:bldP spid="334863" grpId="0"/>
      <p:bldP spid="2" grpId="0"/>
      <p:bldP spid="3" grpId="0"/>
      <p:bldP spid="4" grpId="0"/>
      <p:bldP spid="5" grpId="0"/>
      <p:bldP spid="6" grpId="0"/>
      <p:bldP spid="9" grpId="0"/>
      <p:bldP spid="15" grpId="0"/>
      <p:bldP spid="17" grpId="0"/>
      <p:bldP spid="18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7475" y="1928802"/>
          <a:ext cx="8967788" cy="5429288"/>
        </p:xfrm>
        <a:graphic>
          <a:graphicData uri="http://schemas.openxmlformats.org/presentationml/2006/ole">
            <p:oleObj spid="_x0000_s1026" name="Visio" r:id="rId3" imgW="11706478" imgH="8133043" progId="Visio.Drawing.11">
              <p:embed/>
            </p:oleObj>
          </a:graphicData>
        </a:graphic>
      </p:graphicFrame>
      <p:pic>
        <p:nvPicPr>
          <p:cNvPr id="4" name="Рисунок 10" descr="ntvpluscolor_jp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вещания для просмотра 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кинотеатрах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НТВ-ПЛЮС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by Panasonic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0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785028"/>
            <a:ext cx="1285852" cy="107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769822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939784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Технологический процесс подготовки материала в формате 3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357826"/>
            <a:ext cx="2286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57554" y="5286388"/>
            <a:ext cx="385765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0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4" y="1500174"/>
            <a:ext cx="74395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выдачи в эфир материалов в формате 3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600" dirty="0"/>
          </a:p>
        </p:txBody>
      </p:sp>
      <p:pic>
        <p:nvPicPr>
          <p:cNvPr id="4" name="Рисунок 10" descr="ntvpluscolor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665788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785926"/>
            <a:ext cx="7479799" cy="439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363</Words>
  <Application>Microsoft Office PowerPoint</Application>
  <PresentationFormat>Экран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Visio</vt:lpstr>
      <vt:lpstr>Диаграмма</vt:lpstr>
      <vt:lpstr>3D на платформе НТВ-ПЛЮС</vt:lpstr>
      <vt:lpstr>Эволюция 3D</vt:lpstr>
      <vt:lpstr>НТВ-ПЛЮС – лидер новых технологий</vt:lpstr>
      <vt:lpstr>Схема вещания для просмотра  в ККЗ Октябрь 22 мая 2010 года</vt:lpstr>
      <vt:lpstr>Обобщенная схема трансляций 3D с ЧМ по футболу</vt:lpstr>
      <vt:lpstr>Схема вещания для просмотра  в кинотеатрах</vt:lpstr>
      <vt:lpstr>Канал НТВ-ПЛЮС 3D by Panasonic</vt:lpstr>
      <vt:lpstr>Технологический процесс подготовки материала в формате 3D</vt:lpstr>
      <vt:lpstr>Схема выдачи в эфир материалов в формате 3D</vt:lpstr>
      <vt:lpstr>Слайд 10</vt:lpstr>
      <vt:lpstr>Прогнозируемый рост количества телезрителей, смотрящих 3D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</dc:title>
  <dc:creator>gluhova</dc:creator>
  <cp:lastModifiedBy>kolesnikov</cp:lastModifiedBy>
  <cp:revision>15</cp:revision>
  <dcterms:created xsi:type="dcterms:W3CDTF">2010-11-17T07:37:28Z</dcterms:created>
  <dcterms:modified xsi:type="dcterms:W3CDTF">2010-11-17T09:22:51Z</dcterms:modified>
</cp:coreProperties>
</file>